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93" r:id="rId2"/>
    <p:sldId id="4572" r:id="rId3"/>
    <p:sldId id="4573" r:id="rId4"/>
    <p:sldId id="4574" r:id="rId5"/>
    <p:sldId id="4575" r:id="rId6"/>
    <p:sldId id="4578" r:id="rId7"/>
    <p:sldId id="4580" r:id="rId8"/>
    <p:sldId id="4581" r:id="rId9"/>
    <p:sldId id="4585" r:id="rId10"/>
    <p:sldId id="4586" r:id="rId11"/>
    <p:sldId id="4588" r:id="rId12"/>
    <p:sldId id="4589" r:id="rId13"/>
    <p:sldId id="4587" r:id="rId14"/>
    <p:sldId id="4591" r:id="rId15"/>
    <p:sldId id="4590" r:id="rId16"/>
    <p:sldId id="283" r:id="rId17"/>
    <p:sldId id="4554" r:id="rId18"/>
    <p:sldId id="280" r:id="rId19"/>
    <p:sldId id="261" r:id="rId20"/>
    <p:sldId id="4558" r:id="rId21"/>
    <p:sldId id="4485" r:id="rId22"/>
    <p:sldId id="295" r:id="rId23"/>
    <p:sldId id="4592" r:id="rId24"/>
    <p:sldId id="4597" r:id="rId25"/>
    <p:sldId id="4553" r:id="rId26"/>
    <p:sldId id="4562" r:id="rId27"/>
    <p:sldId id="4595" r:id="rId28"/>
    <p:sldId id="4599" r:id="rId29"/>
    <p:sldId id="262" r:id="rId30"/>
    <p:sldId id="4600" r:id="rId31"/>
    <p:sldId id="4601" r:id="rId32"/>
    <p:sldId id="265" r:id="rId33"/>
    <p:sldId id="4545" r:id="rId34"/>
    <p:sldId id="4546" r:id="rId35"/>
    <p:sldId id="4547" r:id="rId36"/>
    <p:sldId id="4548" r:id="rId37"/>
    <p:sldId id="275" r:id="rId38"/>
    <p:sldId id="4549" r:id="rId39"/>
    <p:sldId id="278" r:id="rId40"/>
    <p:sldId id="4604" r:id="rId41"/>
    <p:sldId id="4529" r:id="rId42"/>
    <p:sldId id="4602" r:id="rId43"/>
    <p:sldId id="4594" r:id="rId44"/>
    <p:sldId id="4517" r:id="rId45"/>
    <p:sldId id="272" r:id="rId46"/>
    <p:sldId id="4537" r:id="rId47"/>
    <p:sldId id="4605" r:id="rId48"/>
  </p:sldIdLst>
  <p:sldSz cx="12192000" cy="6858000"/>
  <p:notesSz cx="9872663"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CAB7B-91B7-25BB-12D8-AA2080C8A4BC}" name="Nina Stefan" initials="NS" userId="S::stefan@ift.de::7ab8e559-901c-429c-bac0-7781e2b3d592" providerId="AD"/>
  <p188:author id="{3051B77E-C94A-41BF-35A5-3C8F73D9CFBA}" name="Kristin Grahlher" initials="KG" userId="03a0c97b49ceacf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genstern" initials="MM" lastIdx="1" clrIdx="0">
    <p:extLst>
      <p:ext uri="{19B8F6BF-5375-455C-9EA6-DF929625EA0E}">
        <p15:presenceInfo xmlns:p15="http://schemas.microsoft.com/office/powerpoint/2012/main" userId="Morgenste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6F"/>
    <a:srgbClr val="3A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7155" autoAdjust="0"/>
  </p:normalViewPr>
  <p:slideViewPr>
    <p:cSldViewPr snapToGrid="0" snapToObjects="1">
      <p:cViewPr varScale="1">
        <p:scale>
          <a:sx n="87" d="100"/>
          <a:sy n="87"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12- bis 17-jährige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Zigaretten 30 Tage</c:v>
                </c:pt>
                <c:pt idx="1">
                  <c:v>Alkohol regelmäßig</c:v>
                </c:pt>
                <c:pt idx="2">
                  <c:v>Cannabis regelmäßig</c:v>
                </c:pt>
              </c:strCache>
            </c:strRef>
          </c:cat>
          <c:val>
            <c:numRef>
              <c:f>Tabelle1!$B$2:$B$4</c:f>
              <c:numCache>
                <c:formatCode>0.00%</c:formatCode>
                <c:ptCount val="3"/>
                <c:pt idx="0">
                  <c:v>7.3999999999999996E-2</c:v>
                </c:pt>
                <c:pt idx="1">
                  <c:v>8.6999999999999994E-2</c:v>
                </c:pt>
                <c:pt idx="2">
                  <c:v>1.2999999999999999E-2</c:v>
                </c:pt>
              </c:numCache>
            </c:numRef>
          </c:val>
          <c:extLst>
            <c:ext xmlns:c16="http://schemas.microsoft.com/office/drawing/2014/chart" uri="{C3380CC4-5D6E-409C-BE32-E72D297353CC}">
              <c16:uniqueId val="{00000000-A896-4657-B219-44B22D5DEB93}"/>
            </c:ext>
          </c:extLst>
        </c:ser>
        <c:ser>
          <c:idx val="1"/>
          <c:order val="1"/>
          <c:tx>
            <c:strRef>
              <c:f>Tabelle1!$C$1</c:f>
              <c:strCache>
                <c:ptCount val="1"/>
                <c:pt idx="0">
                  <c:v>18- bis 25-jährige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Zigaretten 30 Tage</c:v>
                </c:pt>
                <c:pt idx="1">
                  <c:v>Alkohol regelmäßig</c:v>
                </c:pt>
                <c:pt idx="2">
                  <c:v>Cannabis regelmäßig</c:v>
                </c:pt>
              </c:strCache>
            </c:strRef>
          </c:cat>
          <c:val>
            <c:numRef>
              <c:f>Tabelle1!$C$2:$C$4</c:f>
              <c:numCache>
                <c:formatCode>0.00%</c:formatCode>
                <c:ptCount val="3"/>
                <c:pt idx="0">
                  <c:v>0.254</c:v>
                </c:pt>
                <c:pt idx="1">
                  <c:v>0.32</c:v>
                </c:pt>
                <c:pt idx="2">
                  <c:v>0.08</c:v>
                </c:pt>
              </c:numCache>
            </c:numRef>
          </c:val>
          <c:extLst>
            <c:ext xmlns:c16="http://schemas.microsoft.com/office/drawing/2014/chart" uri="{C3380CC4-5D6E-409C-BE32-E72D297353CC}">
              <c16:uniqueId val="{00000001-A896-4657-B219-44B22D5DEB93}"/>
            </c:ext>
          </c:extLst>
        </c:ser>
        <c:dLbls>
          <c:showLegendKey val="0"/>
          <c:showVal val="1"/>
          <c:showCatName val="0"/>
          <c:showSerName val="0"/>
          <c:showPercent val="0"/>
          <c:showBubbleSize val="0"/>
        </c:dLbls>
        <c:gapWidth val="219"/>
        <c:overlap val="-27"/>
        <c:axId val="490564416"/>
        <c:axId val="451530776"/>
      </c:barChart>
      <c:catAx>
        <c:axId val="49056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451530776"/>
        <c:crosses val="autoZero"/>
        <c:auto val="1"/>
        <c:lblAlgn val="ctr"/>
        <c:lblOffset val="100"/>
        <c:noMultiLvlLbl val="0"/>
      </c:catAx>
      <c:valAx>
        <c:axId val="45153077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490564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legendEntry>
      <c:legendEntry>
        <c:idx val="1"/>
        <c:txPr>
          <a:bodyPr rot="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legendEntry>
      <c:layout>
        <c:manualLayout>
          <c:xMode val="edge"/>
          <c:yMode val="edge"/>
          <c:x val="0.28668774606299213"/>
          <c:y val="0.93167549924185133"/>
          <c:w val="0.42662450787401573"/>
          <c:h val="5.81718857702906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16- bis 17-Jährige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12-Monats-Teilnahme</c:v>
                </c:pt>
                <c:pt idx="1">
                  <c:v>Glücksspielstörung</c:v>
                </c:pt>
              </c:strCache>
            </c:strRef>
          </c:cat>
          <c:val>
            <c:numRef>
              <c:f>Tabelle1!$B$2:$B$3</c:f>
              <c:numCache>
                <c:formatCode>General</c:formatCode>
                <c:ptCount val="2"/>
                <c:pt idx="0" formatCode="0%">
                  <c:v>0.1</c:v>
                </c:pt>
              </c:numCache>
            </c:numRef>
          </c:val>
          <c:extLst>
            <c:ext xmlns:c16="http://schemas.microsoft.com/office/drawing/2014/chart" uri="{C3380CC4-5D6E-409C-BE32-E72D297353CC}">
              <c16:uniqueId val="{00000000-526D-4D3C-8524-1DFC4EA6365E}"/>
            </c:ext>
          </c:extLst>
        </c:ser>
        <c:ser>
          <c:idx val="1"/>
          <c:order val="1"/>
          <c:tx>
            <c:strRef>
              <c:f>Tabelle1!$C$1</c:f>
              <c:strCache>
                <c:ptCount val="1"/>
                <c:pt idx="0">
                  <c:v>18- bis 20-Jährige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12-Monats-Teilnahme</c:v>
                </c:pt>
                <c:pt idx="1">
                  <c:v>Glücksspielstörung</c:v>
                </c:pt>
              </c:strCache>
            </c:strRef>
          </c:cat>
          <c:val>
            <c:numRef>
              <c:f>Tabelle1!$C$2:$C$3</c:f>
              <c:numCache>
                <c:formatCode>General</c:formatCode>
                <c:ptCount val="2"/>
                <c:pt idx="0" formatCode="0.00%">
                  <c:v>0.23200000000000001</c:v>
                </c:pt>
              </c:numCache>
            </c:numRef>
          </c:val>
          <c:extLst>
            <c:ext xmlns:c16="http://schemas.microsoft.com/office/drawing/2014/chart" uri="{C3380CC4-5D6E-409C-BE32-E72D297353CC}">
              <c16:uniqueId val="{00000001-526D-4D3C-8524-1DFC4EA6365E}"/>
            </c:ext>
          </c:extLst>
        </c:ser>
        <c:ser>
          <c:idx val="2"/>
          <c:order val="2"/>
          <c:tx>
            <c:strRef>
              <c:f>Tabelle1!$D$1</c:f>
              <c:strCache>
                <c:ptCount val="1"/>
                <c:pt idx="0">
                  <c:v>18- bis 25-Jährige</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12-Monats-Teilnahme</c:v>
                </c:pt>
                <c:pt idx="1">
                  <c:v>Glücksspielstörung</c:v>
                </c:pt>
              </c:strCache>
            </c:strRef>
          </c:cat>
          <c:val>
            <c:numRef>
              <c:f>Tabelle1!$D$2:$D$3</c:f>
              <c:numCache>
                <c:formatCode>0.00%</c:formatCode>
                <c:ptCount val="2"/>
                <c:pt idx="1">
                  <c:v>4.9000000000000002E-2</c:v>
                </c:pt>
              </c:numCache>
            </c:numRef>
          </c:val>
          <c:extLst>
            <c:ext xmlns:c16="http://schemas.microsoft.com/office/drawing/2014/chart" uri="{C3380CC4-5D6E-409C-BE32-E72D297353CC}">
              <c16:uniqueId val="{00000003-526D-4D3C-8524-1DFC4EA6365E}"/>
            </c:ext>
          </c:extLst>
        </c:ser>
        <c:dLbls>
          <c:dLblPos val="outEnd"/>
          <c:showLegendKey val="0"/>
          <c:showVal val="1"/>
          <c:showCatName val="0"/>
          <c:showSerName val="0"/>
          <c:showPercent val="0"/>
          <c:showBubbleSize val="0"/>
        </c:dLbls>
        <c:gapWidth val="219"/>
        <c:overlap val="-27"/>
        <c:axId val="328967672"/>
        <c:axId val="328965512"/>
      </c:barChart>
      <c:catAx>
        <c:axId val="32896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328965512"/>
        <c:crosses val="autoZero"/>
        <c:auto val="1"/>
        <c:lblAlgn val="ctr"/>
        <c:lblOffset val="100"/>
        <c:noMultiLvlLbl val="0"/>
      </c:catAx>
      <c:valAx>
        <c:axId val="32896551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crossAx val="328967672"/>
        <c:crosses val="autoZero"/>
        <c:crossBetween val="between"/>
      </c:valAx>
      <c:spPr>
        <a:noFill/>
        <a:ln>
          <a:noFill/>
        </a:ln>
        <a:effectLst/>
      </c:spPr>
    </c:plotArea>
    <c:legend>
      <c:legendPos val="b"/>
      <c:layout>
        <c:manualLayout>
          <c:xMode val="edge"/>
          <c:yMode val="edge"/>
          <c:x val="0.11944671666436021"/>
          <c:y val="0.94040898536138351"/>
          <c:w val="0.76110656667127952"/>
          <c:h val="5.95910146386164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aleway" pitchFamily="2"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Auszubildende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problematischer Alkoholkonsum</c:v>
                </c:pt>
                <c:pt idx="1">
                  <c:v>problematischer Tabakgebrauch</c:v>
                </c:pt>
                <c:pt idx="2">
                  <c:v>problematischer Konsum von E-Produkten</c:v>
                </c:pt>
                <c:pt idx="3">
                  <c:v>problematischer Konsum von Cannabis</c:v>
                </c:pt>
              </c:strCache>
            </c:strRef>
          </c:cat>
          <c:val>
            <c:numRef>
              <c:f>Tabelle1!$B$2:$B$5</c:f>
              <c:numCache>
                <c:formatCode>0.00%</c:formatCode>
                <c:ptCount val="4"/>
                <c:pt idx="0">
                  <c:v>0.47399999999999998</c:v>
                </c:pt>
                <c:pt idx="1">
                  <c:v>0.18</c:v>
                </c:pt>
                <c:pt idx="2">
                  <c:v>6.2E-2</c:v>
                </c:pt>
                <c:pt idx="3">
                  <c:v>1.6E-2</c:v>
                </c:pt>
              </c:numCache>
            </c:numRef>
          </c:val>
          <c:extLst>
            <c:ext xmlns:c16="http://schemas.microsoft.com/office/drawing/2014/chart" uri="{C3380CC4-5D6E-409C-BE32-E72D297353CC}">
              <c16:uniqueId val="{00000000-899D-4F69-AE2B-2DD16DB43925}"/>
            </c:ext>
          </c:extLst>
        </c:ser>
        <c:dLbls>
          <c:dLblPos val="outEnd"/>
          <c:showLegendKey val="0"/>
          <c:showVal val="1"/>
          <c:showCatName val="0"/>
          <c:showSerName val="0"/>
          <c:showPercent val="0"/>
          <c:showBubbleSize val="0"/>
        </c:dLbls>
        <c:gapWidth val="219"/>
        <c:overlap val="-27"/>
        <c:axId val="326536416"/>
        <c:axId val="326536776"/>
      </c:barChart>
      <c:catAx>
        <c:axId val="3265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326536776"/>
        <c:crosses val="autoZero"/>
        <c:auto val="1"/>
        <c:lblAlgn val="ctr"/>
        <c:lblOffset val="100"/>
        <c:noMultiLvlLbl val="0"/>
      </c:catAx>
      <c:valAx>
        <c:axId val="326536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32653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Auszubildende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aleway" pitchFamily="2"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problematische Nutzung von sozialen Medien</c:v>
                </c:pt>
                <c:pt idx="1">
                  <c:v>problematische Nutzung von Glücksspiel</c:v>
                </c:pt>
                <c:pt idx="2">
                  <c:v>problematische Nutzung von Computerspielen</c:v>
                </c:pt>
              </c:strCache>
            </c:strRef>
          </c:cat>
          <c:val>
            <c:numRef>
              <c:f>Tabelle1!$B$2:$B$4</c:f>
              <c:numCache>
                <c:formatCode>0.00%</c:formatCode>
                <c:ptCount val="3"/>
                <c:pt idx="0">
                  <c:v>0.45</c:v>
                </c:pt>
                <c:pt idx="1">
                  <c:v>2.1999999999999999E-2</c:v>
                </c:pt>
                <c:pt idx="2">
                  <c:v>7.0000000000000001E-3</c:v>
                </c:pt>
              </c:numCache>
            </c:numRef>
          </c:val>
          <c:extLst>
            <c:ext xmlns:c16="http://schemas.microsoft.com/office/drawing/2014/chart" uri="{C3380CC4-5D6E-409C-BE32-E72D297353CC}">
              <c16:uniqueId val="{00000000-D5DE-4FAE-8DAD-B64FC612E2D3}"/>
            </c:ext>
          </c:extLst>
        </c:ser>
        <c:dLbls>
          <c:dLblPos val="outEnd"/>
          <c:showLegendKey val="0"/>
          <c:showVal val="1"/>
          <c:showCatName val="0"/>
          <c:showSerName val="0"/>
          <c:showPercent val="0"/>
          <c:showBubbleSize val="0"/>
        </c:dLbls>
        <c:gapWidth val="219"/>
        <c:overlap val="-27"/>
        <c:axId val="578651920"/>
        <c:axId val="578652640"/>
      </c:barChart>
      <c:catAx>
        <c:axId val="5786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578652640"/>
        <c:crosses val="autoZero"/>
        <c:auto val="1"/>
        <c:lblAlgn val="ctr"/>
        <c:lblOffset val="100"/>
        <c:noMultiLvlLbl val="0"/>
      </c:catAx>
      <c:valAx>
        <c:axId val="57865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itchFamily="2" charset="0"/>
                <a:ea typeface="+mn-ea"/>
                <a:cs typeface="+mn-cs"/>
              </a:defRPr>
            </a:pPr>
            <a:endParaRPr lang="de-DE"/>
          </a:p>
        </c:txPr>
        <c:crossAx val="5786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31BF2436-1238-1542-9D6A-AB081073E178}" type="datetimeFigureOut">
              <a:rPr lang="de-DE" smtClean="0"/>
              <a:t>21.02.2025</a:t>
            </a:fld>
            <a:endParaRPr lang="de-DE"/>
          </a:p>
        </p:txBody>
      </p:sp>
      <p:sp>
        <p:nvSpPr>
          <p:cNvPr id="4" name="Folienbildplatzhalt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7067A812-5978-9747-B3AA-C9BD6CE64CD4}" type="slidenum">
              <a:rPr lang="de-DE" smtClean="0"/>
              <a:t>‹Nr.›</a:t>
            </a:fld>
            <a:endParaRPr lang="de-DE"/>
          </a:p>
        </p:txBody>
      </p:sp>
    </p:spTree>
    <p:extLst>
      <p:ext uri="{BB962C8B-B14F-4D97-AF65-F5344CB8AC3E}">
        <p14:creationId xmlns:p14="http://schemas.microsoft.com/office/powerpoint/2010/main" val="741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a:t>
            </a:fld>
            <a:endParaRPr lang="de-DE"/>
          </a:p>
        </p:txBody>
      </p:sp>
    </p:spTree>
    <p:extLst>
      <p:ext uri="{BB962C8B-B14F-4D97-AF65-F5344CB8AC3E}">
        <p14:creationId xmlns:p14="http://schemas.microsoft.com/office/powerpoint/2010/main" val="222225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diese Lücke zu füllen wurde </a:t>
            </a:r>
            <a:r>
              <a:rPr lang="de-DE" dirty="0" err="1"/>
              <a:t>Mzo</a:t>
            </a:r>
            <a:r>
              <a:rPr lang="de-DE" dirty="0"/>
              <a:t> entwickelt. Herausgekommen ist ein Angebot, das zwar zu beruflichen Schulen passt, aber flexibel in einer Reihe anderer Settings angewendet werden kann</a:t>
            </a:r>
          </a:p>
        </p:txBody>
      </p:sp>
      <p:sp>
        <p:nvSpPr>
          <p:cNvPr id="4" name="Foliennummernplatzhalter 3"/>
          <p:cNvSpPr>
            <a:spLocks noGrp="1"/>
          </p:cNvSpPr>
          <p:nvPr>
            <p:ph type="sldNum" sz="quarter" idx="10"/>
          </p:nvPr>
        </p:nvSpPr>
        <p:spPr/>
        <p:txBody>
          <a:bodyPr/>
          <a:lstStyle/>
          <a:p>
            <a:fld id="{7067A812-5978-9747-B3AA-C9BD6CE64CD4}" type="slidenum">
              <a:rPr lang="de-DE" smtClean="0"/>
              <a:t>12</a:t>
            </a:fld>
            <a:endParaRPr lang="de-DE"/>
          </a:p>
        </p:txBody>
      </p:sp>
    </p:spTree>
    <p:extLst>
      <p:ext uri="{BB962C8B-B14F-4D97-AF65-F5344CB8AC3E}">
        <p14:creationId xmlns:p14="http://schemas.microsoft.com/office/powerpoint/2010/main" val="190575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13</a:t>
            </a:fld>
            <a:endParaRPr lang="de-DE"/>
          </a:p>
        </p:txBody>
      </p:sp>
    </p:spTree>
    <p:extLst>
      <p:ext uri="{BB962C8B-B14F-4D97-AF65-F5344CB8AC3E}">
        <p14:creationId xmlns:p14="http://schemas.microsoft.com/office/powerpoint/2010/main" val="323905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Orth,</a:t>
            </a:r>
            <a:r>
              <a:rPr lang="de-DE" baseline="0" dirty="0"/>
              <a:t> 2016: </a:t>
            </a:r>
            <a:r>
              <a:rPr lang="de-DE" dirty="0" err="1"/>
              <a:t>BzGA</a:t>
            </a:r>
            <a:r>
              <a:rPr lang="de-DE" dirty="0"/>
              <a:t> Daten aus 2015 https://</a:t>
            </a:r>
            <a:r>
              <a:rPr lang="de-DE" dirty="0" err="1"/>
              <a:t>www.drogenbeauftragte.de</a:t>
            </a:r>
            <a:r>
              <a:rPr lang="de-DE" dirty="0"/>
              <a:t>/</a:t>
            </a:r>
            <a:r>
              <a:rPr lang="de-DE" dirty="0" err="1"/>
              <a:t>fileadmin</a:t>
            </a:r>
            <a:r>
              <a:rPr lang="de-DE" dirty="0"/>
              <a:t>/dateien-</a:t>
            </a:r>
            <a:r>
              <a:rPr lang="de-DE" dirty="0" err="1"/>
              <a:t>dba</a:t>
            </a:r>
            <a:r>
              <a:rPr lang="de-DE" dirty="0"/>
              <a:t>/Drogenbeauftragte/2_Themen/1_Drogenpolitik/2_Initiativen/DAS_2015_Basis-Bericht_fin.pdf</a:t>
            </a:r>
          </a:p>
          <a:p>
            <a:r>
              <a:rPr lang="de-DE" dirty="0"/>
              <a:t>Baumgärtner</a:t>
            </a:r>
            <a:r>
              <a:rPr lang="de-DE" baseline="0" dirty="0"/>
              <a:t> und Hiller, 2018: </a:t>
            </a:r>
            <a:r>
              <a:rPr lang="de-DE" dirty="0"/>
              <a:t>Schulbus</a:t>
            </a:r>
            <a:r>
              <a:rPr lang="de-DE" baseline="0" dirty="0"/>
              <a:t> Hamburg 2019 https://</a:t>
            </a:r>
            <a:r>
              <a:rPr lang="de-DE" baseline="0" dirty="0" err="1"/>
              <a:t>www.sucht-hamburg.de</a:t>
            </a:r>
            <a:r>
              <a:rPr lang="de-DE" baseline="0" dirty="0"/>
              <a:t>/</a:t>
            </a:r>
            <a:r>
              <a:rPr lang="de-DE" baseline="0" dirty="0" err="1"/>
              <a:t>images</a:t>
            </a:r>
            <a:r>
              <a:rPr lang="de-DE" baseline="0" dirty="0"/>
              <a:t>/</a:t>
            </a:r>
            <a:r>
              <a:rPr lang="de-DE" baseline="0" dirty="0" err="1"/>
              <a:t>kategorien</a:t>
            </a:r>
            <a:r>
              <a:rPr lang="de-DE" baseline="0" dirty="0"/>
              <a:t>/</a:t>
            </a:r>
            <a:r>
              <a:rPr lang="de-DE" baseline="0" dirty="0" err="1"/>
              <a:t>information</a:t>
            </a:r>
            <a:r>
              <a:rPr lang="de-DE" baseline="0" dirty="0"/>
              <a:t>/</a:t>
            </a:r>
            <a:r>
              <a:rPr lang="de-DE" baseline="0" dirty="0" err="1"/>
              <a:t>publikationen</a:t>
            </a:r>
            <a:r>
              <a:rPr lang="de-DE" baseline="0" dirty="0"/>
              <a:t>/Baumgaertner__Hiller_2019_-_Basisbericht_SCHULBUS_Hamburg_2018.pdf</a:t>
            </a:r>
          </a:p>
          <a:p>
            <a:r>
              <a:rPr lang="de-DE" baseline="0" dirty="0"/>
              <a:t>Montag et al. 2015:</a:t>
            </a:r>
          </a:p>
          <a:p>
            <a:r>
              <a:rPr lang="de-DE" sz="1200" b="0" i="0" u="none" strike="noStrike" kern="1200" baseline="0" dirty="0">
                <a:solidFill>
                  <a:schemeClr val="tx1"/>
                </a:solidFill>
                <a:latin typeface="+mn-lt"/>
                <a:ea typeface="+mn-ea"/>
                <a:cs typeface="+mn-cs"/>
              </a:rPr>
              <a:t>Montag et al.: Das mittlere Alter lag bei 19,4 Jahren (SD:</a:t>
            </a:r>
          </a:p>
          <a:p>
            <a:r>
              <a:rPr lang="de-DE" sz="1200" b="0" i="0" u="none" strike="noStrike" kern="1200" baseline="0" dirty="0">
                <a:solidFill>
                  <a:schemeClr val="tx1"/>
                </a:solidFill>
                <a:latin typeface="+mn-lt"/>
                <a:ea typeface="+mn-ea"/>
                <a:cs typeface="+mn-cs"/>
              </a:rPr>
              <a:t>3,9 Jahre, Range: 15–55 Jahre, Modus: 17 Jahre) bei einem Anteil</a:t>
            </a:r>
          </a:p>
          <a:p>
            <a:r>
              <a:rPr lang="de-DE" sz="1200" b="0" i="0" u="none" strike="noStrike" kern="1200" baseline="0" dirty="0">
                <a:solidFill>
                  <a:schemeClr val="tx1"/>
                </a:solidFill>
                <a:latin typeface="+mn-lt"/>
                <a:ea typeface="+mn-ea"/>
                <a:cs typeface="+mn-cs"/>
              </a:rPr>
              <a:t>weiblicher Auszubildender von 46 %</a:t>
            </a:r>
            <a:endParaRPr lang="de-DE" dirty="0"/>
          </a:p>
        </p:txBody>
      </p:sp>
      <p:sp>
        <p:nvSpPr>
          <p:cNvPr id="4" name="Foliennummernplatzhalter 3"/>
          <p:cNvSpPr>
            <a:spLocks noGrp="1"/>
          </p:cNvSpPr>
          <p:nvPr>
            <p:ph type="sldNum" sz="quarter" idx="10"/>
          </p:nvPr>
        </p:nvSpPr>
        <p:spPr/>
        <p:txBody>
          <a:bodyPr/>
          <a:lstStyle/>
          <a:p>
            <a:fld id="{7067A812-5978-9747-B3AA-C9BD6CE64CD4}" type="slidenum">
              <a:rPr lang="de-DE" smtClean="0"/>
              <a:t>15</a:t>
            </a:fld>
            <a:endParaRPr lang="de-DE"/>
          </a:p>
        </p:txBody>
      </p:sp>
    </p:spTree>
    <p:extLst>
      <p:ext uri="{BB962C8B-B14F-4D97-AF65-F5344CB8AC3E}">
        <p14:creationId xmlns:p14="http://schemas.microsoft.com/office/powerpoint/2010/main" val="176215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eine reale Schulung hier gerne direkt das Erklärvideo einfügen.</a:t>
            </a:r>
          </a:p>
        </p:txBody>
      </p:sp>
      <p:sp>
        <p:nvSpPr>
          <p:cNvPr id="4" name="Foliennummernplatzhalter 3"/>
          <p:cNvSpPr>
            <a:spLocks noGrp="1"/>
          </p:cNvSpPr>
          <p:nvPr>
            <p:ph type="sldNum" sz="quarter" idx="5"/>
          </p:nvPr>
        </p:nvSpPr>
        <p:spPr/>
        <p:txBody>
          <a:bodyPr/>
          <a:lstStyle/>
          <a:p>
            <a:fld id="{7067A812-5978-9747-B3AA-C9BD6CE64CD4}" type="slidenum">
              <a:rPr lang="de-DE" smtClean="0"/>
              <a:t>17</a:t>
            </a:fld>
            <a:endParaRPr lang="de-DE"/>
          </a:p>
        </p:txBody>
      </p:sp>
    </p:spTree>
    <p:extLst>
      <p:ext uri="{BB962C8B-B14F-4D97-AF65-F5344CB8AC3E}">
        <p14:creationId xmlns:p14="http://schemas.microsoft.com/office/powerpoint/2010/main" val="232025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200">
              <a:lnSpc>
                <a:spcPct val="100000"/>
              </a:lnSpc>
              <a:spcBef>
                <a:spcPts val="1000"/>
              </a:spcBef>
              <a:spcAft>
                <a:spcPts val="1200"/>
              </a:spcAft>
              <a:buClr>
                <a:schemeClr val="accent1"/>
              </a:buClr>
              <a:buSzPct val="80000"/>
              <a:buFont typeface="Wingdings 3" charset="2"/>
              <a:buNone/>
              <a:defRPr/>
            </a:pPr>
            <a:endParaRPr lang="de-DE" dirty="0"/>
          </a:p>
        </p:txBody>
      </p:sp>
      <p:sp>
        <p:nvSpPr>
          <p:cNvPr id="4" name="Foliennummernplatzhalter 3"/>
          <p:cNvSpPr>
            <a:spLocks noGrp="1"/>
          </p:cNvSpPr>
          <p:nvPr>
            <p:ph type="sldNum" sz="quarter" idx="5"/>
          </p:nvPr>
        </p:nvSpPr>
        <p:spPr/>
        <p:txBody>
          <a:bodyPr/>
          <a:lstStyle/>
          <a:p>
            <a:fld id="{DA9B1792-FFED-437C-B8B9-B59E7C666B57}" type="slidenum">
              <a:rPr lang="en-US" smtClean="0"/>
              <a:t>21</a:t>
            </a:fld>
            <a:endParaRPr lang="en-US"/>
          </a:p>
        </p:txBody>
      </p:sp>
    </p:spTree>
    <p:extLst>
      <p:ext uri="{BB962C8B-B14F-4D97-AF65-F5344CB8AC3E}">
        <p14:creationId xmlns:p14="http://schemas.microsoft.com/office/powerpoint/2010/main" val="142696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22</a:t>
            </a:fld>
            <a:endParaRPr lang="de-DE"/>
          </a:p>
        </p:txBody>
      </p:sp>
    </p:spTree>
    <p:extLst>
      <p:ext uri="{BB962C8B-B14F-4D97-AF65-F5344CB8AC3E}">
        <p14:creationId xmlns:p14="http://schemas.microsoft.com/office/powerpoint/2010/main" val="76021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Für eine reale Schulung hier gerne direkt das Erklärvideo einfügen.</a:t>
            </a:r>
          </a:p>
        </p:txBody>
      </p:sp>
      <p:sp>
        <p:nvSpPr>
          <p:cNvPr id="4" name="Foliennummernplatzhalter 3"/>
          <p:cNvSpPr>
            <a:spLocks noGrp="1"/>
          </p:cNvSpPr>
          <p:nvPr>
            <p:ph type="sldNum" sz="quarter" idx="5"/>
          </p:nvPr>
        </p:nvSpPr>
        <p:spPr/>
        <p:txBody>
          <a:bodyPr/>
          <a:lstStyle/>
          <a:p>
            <a:fld id="{7067A812-5978-9747-B3AA-C9BD6CE64CD4}" type="slidenum">
              <a:rPr lang="de-DE" smtClean="0"/>
              <a:t>24</a:t>
            </a:fld>
            <a:endParaRPr lang="de-DE"/>
          </a:p>
        </p:txBody>
      </p:sp>
    </p:spTree>
    <p:extLst>
      <p:ext uri="{BB962C8B-B14F-4D97-AF65-F5344CB8AC3E}">
        <p14:creationId xmlns:p14="http://schemas.microsoft.com/office/powerpoint/2010/main" val="154164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25</a:t>
            </a:fld>
            <a:endParaRPr lang="de-DE"/>
          </a:p>
        </p:txBody>
      </p:sp>
    </p:spTree>
    <p:extLst>
      <p:ext uri="{BB962C8B-B14F-4D97-AF65-F5344CB8AC3E}">
        <p14:creationId xmlns:p14="http://schemas.microsoft.com/office/powerpoint/2010/main" val="86634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26</a:t>
            </a:fld>
            <a:endParaRPr lang="de-DE"/>
          </a:p>
        </p:txBody>
      </p:sp>
    </p:spTree>
    <p:extLst>
      <p:ext uri="{BB962C8B-B14F-4D97-AF65-F5344CB8AC3E}">
        <p14:creationId xmlns:p14="http://schemas.microsoft.com/office/powerpoint/2010/main" val="194960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27</a:t>
            </a:fld>
            <a:endParaRPr lang="de-DE"/>
          </a:p>
        </p:txBody>
      </p:sp>
    </p:spTree>
    <p:extLst>
      <p:ext uri="{BB962C8B-B14F-4D97-AF65-F5344CB8AC3E}">
        <p14:creationId xmlns:p14="http://schemas.microsoft.com/office/powerpoint/2010/main" val="20501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3</a:t>
            </a:fld>
            <a:endParaRPr lang="de-DE"/>
          </a:p>
        </p:txBody>
      </p:sp>
    </p:spTree>
    <p:extLst>
      <p:ext uri="{BB962C8B-B14F-4D97-AF65-F5344CB8AC3E}">
        <p14:creationId xmlns:p14="http://schemas.microsoft.com/office/powerpoint/2010/main" val="16623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Methoden zur Einführung haben wir am Anfang bereits durchgeführt</a:t>
            </a:r>
          </a:p>
        </p:txBody>
      </p:sp>
      <p:sp>
        <p:nvSpPr>
          <p:cNvPr id="4" name="Foliennummernplatzhalter 3"/>
          <p:cNvSpPr>
            <a:spLocks noGrp="1"/>
          </p:cNvSpPr>
          <p:nvPr>
            <p:ph type="sldNum" sz="quarter" idx="5"/>
          </p:nvPr>
        </p:nvSpPr>
        <p:spPr/>
        <p:txBody>
          <a:bodyPr/>
          <a:lstStyle/>
          <a:p>
            <a:fld id="{7067A812-5978-9747-B3AA-C9BD6CE64CD4}" type="slidenum">
              <a:rPr lang="de-DE" smtClean="0"/>
              <a:t>28</a:t>
            </a:fld>
            <a:endParaRPr lang="de-DE"/>
          </a:p>
        </p:txBody>
      </p:sp>
    </p:spTree>
    <p:extLst>
      <p:ext uri="{BB962C8B-B14F-4D97-AF65-F5344CB8AC3E}">
        <p14:creationId xmlns:p14="http://schemas.microsoft.com/office/powerpoint/2010/main" val="2073836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solidFill>
                  <a:srgbClr val="008080"/>
                </a:solidFill>
                <a:latin typeface="Raleway"/>
              </a:rPr>
              <a:t>Wenn Sie außerhalb Deutschlands geboren sind, wählen Sie die entsprechende Himmelsrichtung</a:t>
            </a:r>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29</a:t>
            </a:fld>
            <a:endParaRPr lang="de-DE"/>
          </a:p>
        </p:txBody>
      </p:sp>
    </p:spTree>
    <p:extLst>
      <p:ext uri="{BB962C8B-B14F-4D97-AF65-F5344CB8AC3E}">
        <p14:creationId xmlns:p14="http://schemas.microsoft.com/office/powerpoint/2010/main" val="2541246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solidFill>
                  <a:srgbClr val="008080"/>
                </a:solidFill>
                <a:latin typeface="Raleway"/>
              </a:rPr>
              <a:t>Wenn Sie außerhalb Deutschlands geboren sind, wählen Sie die entsprechende Himmelsrichtung</a:t>
            </a:r>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30</a:t>
            </a:fld>
            <a:endParaRPr lang="de-DE"/>
          </a:p>
        </p:txBody>
      </p:sp>
    </p:spTree>
    <p:extLst>
      <p:ext uri="{BB962C8B-B14F-4D97-AF65-F5344CB8AC3E}">
        <p14:creationId xmlns:p14="http://schemas.microsoft.com/office/powerpoint/2010/main" val="1406314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40</a:t>
            </a:fld>
            <a:endParaRPr lang="de-DE"/>
          </a:p>
        </p:txBody>
      </p:sp>
    </p:spTree>
    <p:extLst>
      <p:ext uri="{BB962C8B-B14F-4D97-AF65-F5344CB8AC3E}">
        <p14:creationId xmlns:p14="http://schemas.microsoft.com/office/powerpoint/2010/main" val="2575545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Methoden zur Einführung haben wir am Anfang bereits durchgeführt</a:t>
            </a:r>
          </a:p>
        </p:txBody>
      </p:sp>
      <p:sp>
        <p:nvSpPr>
          <p:cNvPr id="4" name="Foliennummernplatzhalter 3"/>
          <p:cNvSpPr>
            <a:spLocks noGrp="1"/>
          </p:cNvSpPr>
          <p:nvPr>
            <p:ph type="sldNum" sz="quarter" idx="5"/>
          </p:nvPr>
        </p:nvSpPr>
        <p:spPr/>
        <p:txBody>
          <a:bodyPr/>
          <a:lstStyle/>
          <a:p>
            <a:fld id="{7067A812-5978-9747-B3AA-C9BD6CE64CD4}" type="slidenum">
              <a:rPr lang="de-DE" smtClean="0"/>
              <a:t>41</a:t>
            </a:fld>
            <a:endParaRPr lang="de-DE"/>
          </a:p>
        </p:txBody>
      </p:sp>
    </p:spTree>
    <p:extLst>
      <p:ext uri="{BB962C8B-B14F-4D97-AF65-F5344CB8AC3E}">
        <p14:creationId xmlns:p14="http://schemas.microsoft.com/office/powerpoint/2010/main" val="3131844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Methoden zur Einführung haben wir am Anfang bereits durchgeführt</a:t>
            </a:r>
          </a:p>
        </p:txBody>
      </p:sp>
      <p:sp>
        <p:nvSpPr>
          <p:cNvPr id="4" name="Foliennummernplatzhalter 3"/>
          <p:cNvSpPr>
            <a:spLocks noGrp="1"/>
          </p:cNvSpPr>
          <p:nvPr>
            <p:ph type="sldNum" sz="quarter" idx="5"/>
          </p:nvPr>
        </p:nvSpPr>
        <p:spPr/>
        <p:txBody>
          <a:bodyPr/>
          <a:lstStyle/>
          <a:p>
            <a:fld id="{7067A812-5978-9747-B3AA-C9BD6CE64CD4}" type="slidenum">
              <a:rPr lang="de-DE" smtClean="0"/>
              <a:t>42</a:t>
            </a:fld>
            <a:endParaRPr lang="de-DE"/>
          </a:p>
        </p:txBody>
      </p:sp>
    </p:spTree>
    <p:extLst>
      <p:ext uri="{BB962C8B-B14F-4D97-AF65-F5344CB8AC3E}">
        <p14:creationId xmlns:p14="http://schemas.microsoft.com/office/powerpoint/2010/main" val="2299369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43</a:t>
            </a:fld>
            <a:endParaRPr lang="de-DE"/>
          </a:p>
        </p:txBody>
      </p:sp>
    </p:spTree>
    <p:extLst>
      <p:ext uri="{BB962C8B-B14F-4D97-AF65-F5344CB8AC3E}">
        <p14:creationId xmlns:p14="http://schemas.microsoft.com/office/powerpoint/2010/main" val="103611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Zigaretten: mind. eine in den letzten 30 Tagen</a:t>
            </a:r>
          </a:p>
          <a:p>
            <a:r>
              <a:rPr lang="de-DE" dirty="0"/>
              <a:t>Alkohol: regelmäßig = mind. 1x pro Woche</a:t>
            </a:r>
          </a:p>
          <a:p>
            <a:r>
              <a:rPr lang="de-DE" dirty="0"/>
              <a:t>Cannabis: in den letzten 12 Monaten mind. 10x</a:t>
            </a:r>
          </a:p>
        </p:txBody>
      </p:sp>
      <p:sp>
        <p:nvSpPr>
          <p:cNvPr id="4" name="Foliennummernplatzhalter 3"/>
          <p:cNvSpPr>
            <a:spLocks noGrp="1"/>
          </p:cNvSpPr>
          <p:nvPr>
            <p:ph type="sldNum" sz="quarter" idx="5"/>
          </p:nvPr>
        </p:nvSpPr>
        <p:spPr/>
        <p:txBody>
          <a:bodyPr/>
          <a:lstStyle/>
          <a:p>
            <a:fld id="{7067A812-5978-9747-B3AA-C9BD6CE64CD4}" type="slidenum">
              <a:rPr lang="de-DE" smtClean="0"/>
              <a:t>5</a:t>
            </a:fld>
            <a:endParaRPr lang="de-DE"/>
          </a:p>
        </p:txBody>
      </p:sp>
    </p:spTree>
    <p:extLst>
      <p:ext uri="{BB962C8B-B14F-4D97-AF65-F5344CB8AC3E}">
        <p14:creationId xmlns:p14="http://schemas.microsoft.com/office/powerpoint/2010/main" val="145261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minderjährigen kann keine Glücksspielstörung nach DSM-5 diagnostiziert werden, da sich das Manual ausschließlich auf volljährige Personen bezieht</a:t>
            </a:r>
          </a:p>
          <a:p>
            <a:r>
              <a:rPr lang="de-DE" dirty="0"/>
              <a:t>Glücksspielstörung nach DSM-5</a:t>
            </a:r>
          </a:p>
        </p:txBody>
      </p:sp>
      <p:sp>
        <p:nvSpPr>
          <p:cNvPr id="4" name="Foliennummernplatzhalter 3"/>
          <p:cNvSpPr>
            <a:spLocks noGrp="1"/>
          </p:cNvSpPr>
          <p:nvPr>
            <p:ph type="sldNum" sz="quarter" idx="5"/>
          </p:nvPr>
        </p:nvSpPr>
        <p:spPr/>
        <p:txBody>
          <a:bodyPr/>
          <a:lstStyle/>
          <a:p>
            <a:fld id="{7067A812-5978-9747-B3AA-C9BD6CE64CD4}" type="slidenum">
              <a:rPr lang="de-DE" smtClean="0"/>
              <a:t>6</a:t>
            </a:fld>
            <a:endParaRPr lang="de-DE"/>
          </a:p>
        </p:txBody>
      </p:sp>
    </p:spTree>
    <p:extLst>
      <p:ext uri="{BB962C8B-B14F-4D97-AF65-F5344CB8AC3E}">
        <p14:creationId xmlns:p14="http://schemas.microsoft.com/office/powerpoint/2010/main" val="234079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7</a:t>
            </a:fld>
            <a:endParaRPr lang="de-DE"/>
          </a:p>
        </p:txBody>
      </p:sp>
    </p:spTree>
    <p:extLst>
      <p:ext uri="{BB962C8B-B14F-4D97-AF65-F5344CB8AC3E}">
        <p14:creationId xmlns:p14="http://schemas.microsoft.com/office/powerpoint/2010/main" val="1994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8</a:t>
            </a:fld>
            <a:endParaRPr lang="de-DE"/>
          </a:p>
        </p:txBody>
      </p:sp>
    </p:spTree>
    <p:extLst>
      <p:ext uri="{BB962C8B-B14F-4D97-AF65-F5344CB8AC3E}">
        <p14:creationId xmlns:p14="http://schemas.microsoft.com/office/powerpoint/2010/main" val="34411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9</a:t>
            </a:fld>
            <a:endParaRPr lang="de-DE"/>
          </a:p>
        </p:txBody>
      </p:sp>
    </p:spTree>
    <p:extLst>
      <p:ext uri="{BB962C8B-B14F-4D97-AF65-F5344CB8AC3E}">
        <p14:creationId xmlns:p14="http://schemas.microsoft.com/office/powerpoint/2010/main" val="85986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67A812-5978-9747-B3AA-C9BD6CE64CD4}" type="slidenum">
              <a:rPr lang="de-DE" smtClean="0"/>
              <a:t>10</a:t>
            </a:fld>
            <a:endParaRPr lang="de-DE"/>
          </a:p>
        </p:txBody>
      </p:sp>
    </p:spTree>
    <p:extLst>
      <p:ext uri="{BB962C8B-B14F-4D97-AF65-F5344CB8AC3E}">
        <p14:creationId xmlns:p14="http://schemas.microsoft.com/office/powerpoint/2010/main" val="277052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Orth,</a:t>
            </a:r>
            <a:r>
              <a:rPr lang="de-DE" baseline="0" dirty="0"/>
              <a:t> 2016: </a:t>
            </a:r>
            <a:r>
              <a:rPr lang="de-DE" dirty="0" err="1"/>
              <a:t>BzGA</a:t>
            </a:r>
            <a:r>
              <a:rPr lang="de-DE" dirty="0"/>
              <a:t> Daten aus 2015 https://</a:t>
            </a:r>
            <a:r>
              <a:rPr lang="de-DE" dirty="0" err="1"/>
              <a:t>www.drogenbeauftragte.de</a:t>
            </a:r>
            <a:r>
              <a:rPr lang="de-DE" dirty="0"/>
              <a:t>/</a:t>
            </a:r>
            <a:r>
              <a:rPr lang="de-DE" dirty="0" err="1"/>
              <a:t>fileadmin</a:t>
            </a:r>
            <a:r>
              <a:rPr lang="de-DE" dirty="0"/>
              <a:t>/dateien-</a:t>
            </a:r>
            <a:r>
              <a:rPr lang="de-DE" dirty="0" err="1"/>
              <a:t>dba</a:t>
            </a:r>
            <a:r>
              <a:rPr lang="de-DE" dirty="0"/>
              <a:t>/Drogenbeauftragte/2_Themen/1_Drogenpolitik/2_Initiativen/DAS_2015_Basis-Bericht_fin.pdf</a:t>
            </a:r>
          </a:p>
          <a:p>
            <a:r>
              <a:rPr lang="de-DE" dirty="0"/>
              <a:t>Baumgärtner</a:t>
            </a:r>
            <a:r>
              <a:rPr lang="de-DE" baseline="0" dirty="0"/>
              <a:t> und Hiller, 2018: </a:t>
            </a:r>
            <a:r>
              <a:rPr lang="de-DE" dirty="0"/>
              <a:t>Schulbus</a:t>
            </a:r>
            <a:r>
              <a:rPr lang="de-DE" baseline="0" dirty="0"/>
              <a:t> Hamburg 2019 https://</a:t>
            </a:r>
            <a:r>
              <a:rPr lang="de-DE" baseline="0" dirty="0" err="1"/>
              <a:t>www.sucht-hamburg.de</a:t>
            </a:r>
            <a:r>
              <a:rPr lang="de-DE" baseline="0" dirty="0"/>
              <a:t>/</a:t>
            </a:r>
            <a:r>
              <a:rPr lang="de-DE" baseline="0" dirty="0" err="1"/>
              <a:t>images</a:t>
            </a:r>
            <a:r>
              <a:rPr lang="de-DE" baseline="0" dirty="0"/>
              <a:t>/</a:t>
            </a:r>
            <a:r>
              <a:rPr lang="de-DE" baseline="0" dirty="0" err="1"/>
              <a:t>kategorien</a:t>
            </a:r>
            <a:r>
              <a:rPr lang="de-DE" baseline="0" dirty="0"/>
              <a:t>/</a:t>
            </a:r>
            <a:r>
              <a:rPr lang="de-DE" baseline="0" dirty="0" err="1"/>
              <a:t>information</a:t>
            </a:r>
            <a:r>
              <a:rPr lang="de-DE" baseline="0" dirty="0"/>
              <a:t>/</a:t>
            </a:r>
            <a:r>
              <a:rPr lang="de-DE" baseline="0" dirty="0" err="1"/>
              <a:t>publikationen</a:t>
            </a:r>
            <a:r>
              <a:rPr lang="de-DE" baseline="0" dirty="0"/>
              <a:t>/Baumgaertner__Hiller_2019_-_Basisbericht_SCHULBUS_Hamburg_2018.pdf</a:t>
            </a:r>
          </a:p>
          <a:p>
            <a:r>
              <a:rPr lang="de-DE" baseline="0" dirty="0"/>
              <a:t>Montag et al. 2015:</a:t>
            </a:r>
          </a:p>
          <a:p>
            <a:r>
              <a:rPr lang="de-DE" sz="1200" b="0" i="0" u="none" strike="noStrike" kern="1200" baseline="0" dirty="0">
                <a:solidFill>
                  <a:schemeClr val="tx1"/>
                </a:solidFill>
                <a:latin typeface="+mn-lt"/>
                <a:ea typeface="+mn-ea"/>
                <a:cs typeface="+mn-cs"/>
              </a:rPr>
              <a:t>Montag et al.: Das mittlere Alter lag bei 19,4 Jahren (SD:</a:t>
            </a:r>
          </a:p>
          <a:p>
            <a:r>
              <a:rPr lang="de-DE" sz="1200" b="0" i="0" u="none" strike="noStrike" kern="1200" baseline="0" dirty="0">
                <a:solidFill>
                  <a:schemeClr val="tx1"/>
                </a:solidFill>
                <a:latin typeface="+mn-lt"/>
                <a:ea typeface="+mn-ea"/>
                <a:cs typeface="+mn-cs"/>
              </a:rPr>
              <a:t>3,9 Jahre, Range: 15–55 Jahre, Modus: 17 Jahre) bei einem Anteil</a:t>
            </a:r>
          </a:p>
          <a:p>
            <a:r>
              <a:rPr lang="de-DE" sz="1200" b="0" i="0" u="none" strike="noStrike" kern="1200" baseline="0" dirty="0">
                <a:solidFill>
                  <a:schemeClr val="tx1"/>
                </a:solidFill>
                <a:latin typeface="+mn-lt"/>
                <a:ea typeface="+mn-ea"/>
                <a:cs typeface="+mn-cs"/>
              </a:rPr>
              <a:t>weiblicher Auszubildender von 46 %</a:t>
            </a:r>
            <a:endParaRPr lang="de-DE" dirty="0"/>
          </a:p>
        </p:txBody>
      </p:sp>
      <p:sp>
        <p:nvSpPr>
          <p:cNvPr id="4" name="Foliennummernplatzhalter 3"/>
          <p:cNvSpPr>
            <a:spLocks noGrp="1"/>
          </p:cNvSpPr>
          <p:nvPr>
            <p:ph type="sldNum" sz="quarter" idx="10"/>
          </p:nvPr>
        </p:nvSpPr>
        <p:spPr/>
        <p:txBody>
          <a:bodyPr/>
          <a:lstStyle/>
          <a:p>
            <a:fld id="{7067A812-5978-9747-B3AA-C9BD6CE64CD4}" type="slidenum">
              <a:rPr lang="de-DE" smtClean="0"/>
              <a:t>11</a:t>
            </a:fld>
            <a:endParaRPr lang="de-DE"/>
          </a:p>
        </p:txBody>
      </p:sp>
    </p:spTree>
    <p:extLst>
      <p:ext uri="{BB962C8B-B14F-4D97-AF65-F5344CB8AC3E}">
        <p14:creationId xmlns:p14="http://schemas.microsoft.com/office/powerpoint/2010/main" val="60868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98F87AC8-FED4-D840-9C5D-8AEFA63EDB2D}" type="datetimeFigureOut">
              <a:rPr lang="de-DE" smtClean="0"/>
              <a:t>21.02.2025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6107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F87AC8-FED4-D840-9C5D-8AEFA63EDB2D}" type="datetimeFigureOut">
              <a:rPr lang="de-DE" smtClean="0"/>
              <a:t>21.02.2025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29438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F87AC8-FED4-D840-9C5D-8AEFA63EDB2D}" type="datetimeFigureOut">
              <a:rPr lang="de-DE" smtClean="0"/>
              <a:t>21.02.2025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202861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sfoto 1">
    <p:spTree>
      <p:nvGrpSpPr>
        <p:cNvPr id="1" name=""/>
        <p:cNvGrpSpPr/>
        <p:nvPr/>
      </p:nvGrpSpPr>
      <p:grpSpPr>
        <a:xfrm>
          <a:off x="0" y="0"/>
          <a:ext cx="0" cy="0"/>
          <a:chOff x="0" y="0"/>
          <a:chExt cx="0" cy="0"/>
        </a:xfrm>
      </p:grpSpPr>
      <p:sp>
        <p:nvSpPr>
          <p:cNvPr id="8" name="Bildplatzhalt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7"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e-DE" noProof="0"/>
              <a:t>Ihr Foto einfügen oder ziehen und ablegen</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8" y="1807950"/>
            <a:ext cx="5184913" cy="432000"/>
          </a:xfrm>
        </p:spPr>
        <p:txBody>
          <a:bodyPr rtlCol="0"/>
          <a:lstStyle>
            <a:lvl1pPr algn="r">
              <a:defRPr>
                <a:solidFill>
                  <a:schemeClr val="tx1"/>
                </a:solidFill>
              </a:defRPr>
            </a:lvl1pPr>
          </a:lstStyle>
          <a:p>
            <a:pPr rtl="0"/>
            <a:r>
              <a:rPr lang="de-DE" noProof="0"/>
              <a:t>Seitentitel durch Klicken bearbeiten</a:t>
            </a:r>
          </a:p>
        </p:txBody>
      </p:sp>
      <p:sp>
        <p:nvSpPr>
          <p:cNvPr id="10" name="Unt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8"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de-DE" noProof="0"/>
              <a:t>Untertitel</a:t>
            </a:r>
          </a:p>
        </p:txBody>
      </p:sp>
      <p:sp>
        <p:nvSpPr>
          <p:cNvPr id="3" name="Inhaltsplatzhalt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Fußzeilenplatzhalt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e-DE" noProof="0"/>
              <a:t>Fußzeile hinzufügen</a:t>
            </a:r>
          </a:p>
        </p:txBody>
      </p:sp>
      <p:sp>
        <p:nvSpPr>
          <p:cNvPr id="5" name="Foliennummernplatzhalt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de-DE" noProof="0" smtClean="0"/>
              <a:pPr rtl="0"/>
              <a:t>‹Nr.›</a:t>
            </a:fld>
            <a:endParaRPr lang="de-DE" noProof="0"/>
          </a:p>
        </p:txBody>
      </p:sp>
    </p:spTree>
    <p:extLst>
      <p:ext uri="{BB962C8B-B14F-4D97-AF65-F5344CB8AC3E}">
        <p14:creationId xmlns:p14="http://schemas.microsoft.com/office/powerpoint/2010/main" val="400007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991E5-2D39-4172-9766-E0FBFDACF920}"/>
              </a:ext>
            </a:extLst>
          </p:cNvPr>
          <p:cNvSpPr>
            <a:spLocks noGrp="1"/>
          </p:cNvSpPr>
          <p:nvPr>
            <p:ph type="title"/>
          </p:nvPr>
        </p:nvSpPr>
        <p:spPr>
          <a:xfrm>
            <a:off x="451962" y="286929"/>
            <a:ext cx="9817453" cy="62207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CFCD3063-2A1B-4BD3-B585-A5FD3FBA0707}"/>
              </a:ext>
            </a:extLst>
          </p:cNvPr>
          <p:cNvSpPr>
            <a:spLocks noGrp="1"/>
          </p:cNvSpPr>
          <p:nvPr>
            <p:ph type="dt" sz="half" idx="10"/>
          </p:nvPr>
        </p:nvSpPr>
        <p:spPr/>
        <p:txBody>
          <a:bodyPr/>
          <a:lstStyle/>
          <a:p>
            <a:fld id="{68159A09-FA53-4036-9543-7BCB6BEF9F35}" type="datetimeFigureOut">
              <a:rPr lang="de-DE" smtClean="0"/>
              <a:t>21.02.2025</a:t>
            </a:fld>
            <a:endParaRPr lang="de-DE"/>
          </a:p>
        </p:txBody>
      </p:sp>
      <p:sp>
        <p:nvSpPr>
          <p:cNvPr id="4" name="Fußzeilenplatzhalter 3">
            <a:extLst>
              <a:ext uri="{FF2B5EF4-FFF2-40B4-BE49-F238E27FC236}">
                <a16:creationId xmlns:a16="http://schemas.microsoft.com/office/drawing/2014/main" id="{B53BF631-DAEC-4BB9-8BEF-14CB7AB1501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2EFD81A-B481-458B-ABBB-5BB4EB1E64C6}"/>
              </a:ext>
            </a:extLst>
          </p:cNvPr>
          <p:cNvSpPr>
            <a:spLocks noGrp="1"/>
          </p:cNvSpPr>
          <p:nvPr>
            <p:ph type="sldNum" sz="quarter" idx="12"/>
          </p:nvPr>
        </p:nvSpPr>
        <p:spPr/>
        <p:txBody>
          <a:bodyPr/>
          <a:lstStyle/>
          <a:p>
            <a:fld id="{FE3320F0-E6D9-4C80-8558-6B5855737BA1}" type="slidenum">
              <a:rPr lang="de-DE" smtClean="0"/>
              <a:t>‹Nr.›</a:t>
            </a:fld>
            <a:endParaRPr lang="de-DE"/>
          </a:p>
        </p:txBody>
      </p:sp>
      <p:sp>
        <p:nvSpPr>
          <p:cNvPr id="7" name="Content Placeholder 6">
            <a:extLst>
              <a:ext uri="{FF2B5EF4-FFF2-40B4-BE49-F238E27FC236}">
                <a16:creationId xmlns:a16="http://schemas.microsoft.com/office/drawing/2014/main" id="{F8A49ED2-2184-0046-B10D-7C7AF5C91CE4}"/>
              </a:ext>
            </a:extLst>
          </p:cNvPr>
          <p:cNvSpPr>
            <a:spLocks noGrp="1"/>
          </p:cNvSpPr>
          <p:nvPr>
            <p:ph sz="quarter" idx="22" hasCustomPrompt="1"/>
          </p:nvPr>
        </p:nvSpPr>
        <p:spPr>
          <a:xfrm>
            <a:off x="443525" y="6238800"/>
            <a:ext cx="11307323" cy="284400"/>
          </a:xfrm>
          <a:prstGeom prst="rect">
            <a:avLst/>
          </a:prstGeom>
        </p:spPr>
        <p:txBody>
          <a:bodyPr lIns="0" rIns="0" anchor="b"/>
          <a:lstStyle>
            <a:lvl1pPr marL="0" indent="0">
              <a:buNone/>
              <a:defRPr sz="800">
                <a:solidFill>
                  <a:schemeClr val="tx1"/>
                </a:solidFill>
              </a:defRPr>
            </a:lvl1pPr>
          </a:lstStyle>
          <a:p>
            <a:pPr lvl="0"/>
            <a:r>
              <a:rPr lang="de-DE" dirty="0"/>
              <a:t>Fußzeile für Quellen, Anmerkungen, etc.</a:t>
            </a:r>
          </a:p>
        </p:txBody>
      </p:sp>
      <p:sp>
        <p:nvSpPr>
          <p:cNvPr id="9" name="Textplatzhalter 18">
            <a:extLst>
              <a:ext uri="{FF2B5EF4-FFF2-40B4-BE49-F238E27FC236}">
                <a16:creationId xmlns:a16="http://schemas.microsoft.com/office/drawing/2014/main" id="{FBA59FCE-FA63-3564-A073-D767BEBD5EBE}"/>
              </a:ext>
            </a:extLst>
          </p:cNvPr>
          <p:cNvSpPr>
            <a:spLocks noGrp="1"/>
          </p:cNvSpPr>
          <p:nvPr>
            <p:ph type="body" sz="quarter" idx="21" hasCustomPrompt="1"/>
          </p:nvPr>
        </p:nvSpPr>
        <p:spPr>
          <a:xfrm>
            <a:off x="451962" y="908999"/>
            <a:ext cx="9817453" cy="284400"/>
          </a:xfrm>
          <a:prstGeom prst="rect">
            <a:avLst/>
          </a:prstGeom>
        </p:spPr>
        <p:txBody>
          <a:bodyPr lIns="0" rIns="0" anchor="ctr">
            <a:noAutofit/>
          </a:bodyPr>
          <a:lstStyle>
            <a:lvl1pPr marL="0" indent="0">
              <a:buNone/>
              <a:defRPr sz="1400" b="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401">
                <a:latin typeface="Verdana" panose="020B0604030504040204" pitchFamily="34" charset="0"/>
                <a:ea typeface="Verdana" panose="020B0604030504040204" pitchFamily="34" charset="0"/>
                <a:cs typeface="Verdana" panose="020B0604030504040204" pitchFamily="34" charset="0"/>
              </a:defRPr>
            </a:lvl2pPr>
            <a:lvl3pPr>
              <a:defRPr sz="1401">
                <a:latin typeface="Verdana" panose="020B0604030504040204" pitchFamily="34" charset="0"/>
                <a:ea typeface="Verdana" panose="020B0604030504040204" pitchFamily="34" charset="0"/>
                <a:cs typeface="Verdana" panose="020B0604030504040204" pitchFamily="34" charset="0"/>
              </a:defRPr>
            </a:lvl3pPr>
            <a:lvl4pPr>
              <a:defRPr sz="1401">
                <a:latin typeface="Verdana" panose="020B0604030504040204" pitchFamily="34" charset="0"/>
                <a:ea typeface="Verdana" panose="020B0604030504040204" pitchFamily="34" charset="0"/>
                <a:cs typeface="Verdana" panose="020B0604030504040204" pitchFamily="34" charset="0"/>
              </a:defRPr>
            </a:lvl4pPr>
            <a:lvl5pPr>
              <a:defRPr sz="140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Untertitel</a:t>
            </a:r>
            <a:r>
              <a:rPr lang="en-US" dirty="0"/>
              <a:t> (</a:t>
            </a:r>
            <a:r>
              <a:rPr lang="en-US" dirty="0" err="1"/>
              <a:t>Schriftgröße</a:t>
            </a:r>
            <a:r>
              <a:rPr lang="en-US" dirty="0"/>
              <a:t> 14)</a:t>
            </a:r>
          </a:p>
        </p:txBody>
      </p:sp>
      <p:sp>
        <p:nvSpPr>
          <p:cNvPr id="11" name="Textplatzhalter 25">
            <a:extLst>
              <a:ext uri="{FF2B5EF4-FFF2-40B4-BE49-F238E27FC236}">
                <a16:creationId xmlns:a16="http://schemas.microsoft.com/office/drawing/2014/main" id="{49DFD176-9EC2-C635-1FBE-C03D595A022B}"/>
              </a:ext>
            </a:extLst>
          </p:cNvPr>
          <p:cNvSpPr>
            <a:spLocks noGrp="1"/>
          </p:cNvSpPr>
          <p:nvPr>
            <p:ph type="body" sz="quarter" idx="13" hasCustomPrompt="1"/>
          </p:nvPr>
        </p:nvSpPr>
        <p:spPr>
          <a:xfrm>
            <a:off x="443077" y="1376363"/>
            <a:ext cx="11307323" cy="4812756"/>
          </a:xfrm>
          <a:prstGeom prst="rect">
            <a:avLst/>
          </a:prstGeom>
        </p:spPr>
        <p:txBody>
          <a:bodyPr lIns="72000" rIns="72000"/>
          <a:lstStyle>
            <a:lvl1pPr marL="0" indent="0">
              <a:buClr>
                <a:schemeClr val="tx2"/>
              </a:buClr>
              <a:buFont typeface="Wingdings" panose="05000000000000000000" pitchFamily="2" charset="2"/>
              <a:buNone/>
              <a:defRPr sz="1400" baseline="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 </a:t>
            </a:r>
            <a:r>
              <a:rPr lang="en-US" dirty="0" err="1"/>
              <a:t>hinzufügen</a:t>
            </a:r>
            <a:r>
              <a:rPr lang="en-US" dirty="0"/>
              <a:t> (</a:t>
            </a:r>
            <a:r>
              <a:rPr lang="en-US" dirty="0" err="1"/>
              <a:t>Schriftgröße</a:t>
            </a:r>
            <a:r>
              <a:rPr lang="en-US" dirty="0"/>
              <a:t> &gt; 14)</a:t>
            </a:r>
          </a:p>
        </p:txBody>
      </p:sp>
    </p:spTree>
    <p:extLst>
      <p:ext uri="{BB962C8B-B14F-4D97-AF65-F5344CB8AC3E}">
        <p14:creationId xmlns:p14="http://schemas.microsoft.com/office/powerpoint/2010/main" val="2830297714"/>
      </p:ext>
    </p:extLst>
  </p:cSld>
  <p:clrMapOvr>
    <a:masterClrMapping/>
  </p:clrMapOvr>
  <p:extLst>
    <p:ext uri="{DCECCB84-F9BA-43D5-87BE-67443E8EF086}">
      <p15:sldGuideLst xmlns:p15="http://schemas.microsoft.com/office/powerpoint/2012/main">
        <p15:guide id="1" pos="121">
          <p15:clr>
            <a:srgbClr val="547EBF"/>
          </p15:clr>
        </p15:guide>
        <p15:guide id="2" pos="7401">
          <p15:clr>
            <a:srgbClr val="547EBF"/>
          </p15:clr>
        </p15:guide>
        <p15:guide id="3" orient="horz" pos="119">
          <p15:clr>
            <a:srgbClr val="547EBF"/>
          </p15:clr>
        </p15:guide>
        <p15:guide id="5" orient="horz" pos="4065">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F87AC8-FED4-D840-9C5D-8AEFA63EDB2D}" type="datetimeFigureOut">
              <a:rPr lang="de-DE" smtClean="0"/>
              <a:t>21.02.2025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157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98F87AC8-FED4-D840-9C5D-8AEFA63EDB2D}" type="datetimeFigureOut">
              <a:rPr lang="de-DE" smtClean="0"/>
              <a:t>21.02.2025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18993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8F87AC8-FED4-D840-9C5D-8AEFA63EDB2D}" type="datetimeFigureOut">
              <a:rPr lang="de-DE" smtClean="0"/>
              <a:t>21.02.2025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82721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8F87AC8-FED4-D840-9C5D-8AEFA63EDB2D}" type="datetimeFigureOut">
              <a:rPr lang="de-DE" smtClean="0"/>
              <a:t>21.02.2025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04334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98F87AC8-FED4-D840-9C5D-8AEFA63EDB2D}" type="datetimeFigureOut">
              <a:rPr lang="de-DE" smtClean="0"/>
              <a:t>21.02.2025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30278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F87AC8-FED4-D840-9C5D-8AEFA63EDB2D}" type="datetimeFigureOut">
              <a:rPr lang="de-DE" smtClean="0"/>
              <a:t>21.02.2025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1219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98F87AC8-FED4-D840-9C5D-8AEFA63EDB2D}" type="datetimeFigureOut">
              <a:rPr lang="de-DE" smtClean="0"/>
              <a:t>21.02.2025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1827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98F87AC8-FED4-D840-9C5D-8AEFA63EDB2D}" type="datetimeFigureOut">
              <a:rPr lang="de-DE" smtClean="0"/>
              <a:t>21.02.2025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C473651-18E4-0E47-B969-A1B503C76994}" type="slidenum">
              <a:rPr lang="de-DE" smtClean="0"/>
              <a:t>‹Nr.›</a:t>
            </a:fld>
            <a:endParaRPr lang="de-DE"/>
          </a:p>
        </p:txBody>
      </p:sp>
    </p:spTree>
    <p:extLst>
      <p:ext uri="{BB962C8B-B14F-4D97-AF65-F5344CB8AC3E}">
        <p14:creationId xmlns:p14="http://schemas.microsoft.com/office/powerpoint/2010/main" val="69101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87AC8-FED4-D840-9C5D-8AEFA63EDB2D}" type="datetimeFigureOut">
              <a:rPr lang="de-DE" smtClean="0"/>
              <a:t>21.02.2025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73651-18E4-0E47-B969-A1B503C76994}" type="slidenum">
              <a:rPr lang="de-DE" smtClean="0"/>
              <a:t>‹Nr.›</a:t>
            </a:fld>
            <a:endParaRPr lang="de-DE"/>
          </a:p>
        </p:txBody>
      </p:sp>
    </p:spTree>
    <p:extLst>
      <p:ext uri="{BB962C8B-B14F-4D97-AF65-F5344CB8AC3E}">
        <p14:creationId xmlns:p14="http://schemas.microsoft.com/office/powerpoint/2010/main" val="9816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meine-zeit-ohne.de/media/videos/video_mzo.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ine-zeit-ohne.de/media/videos/MZo_Video_Einsatzm%C3%B6glichkeiten.mp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www.meine-zeit-ohne.de/"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www.taskcards.de/#/board/9764b51f-07ef-4830-888f-840f8704bdc9?token=4c4a4260-7a74-429f-a309-5ee44d2aa8e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meine-zeit-ohne.de/"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hyperlink" Target="http://www.meine-zeit-ohne.d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hyperlink" Target="mailto:gomesdematos@ift.d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MeineZeitOhne\Projektmanagement\Interventionsmaterial\Webseite\Logos_Webseite_MZo\UKE_DZSK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6826" y="5940966"/>
            <a:ext cx="2326437" cy="5818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MeineZeitOhne\Projektmanagement\Interventionsmaterial\Webseite\Logos_Webseite_MZo\ift-nord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0966"/>
            <a:ext cx="2176650" cy="548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2337" y="573190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67366" y="2180517"/>
            <a:ext cx="11657267" cy="23042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b="1" dirty="0">
                <a:solidFill>
                  <a:srgbClr val="3A8181"/>
                </a:solidFill>
                <a:latin typeface="Raleway"/>
              </a:rPr>
              <a:t>M</a:t>
            </a:r>
            <a:r>
              <a:rPr lang="de-DE" sz="4400" b="1" dirty="0">
                <a:latin typeface="Raleway"/>
              </a:rPr>
              <a:t>eine </a:t>
            </a:r>
            <a:r>
              <a:rPr lang="de-DE" sz="4400" b="1" dirty="0">
                <a:solidFill>
                  <a:srgbClr val="3A8181"/>
                </a:solidFill>
                <a:latin typeface="Raleway"/>
              </a:rPr>
              <a:t>Z</a:t>
            </a:r>
            <a:r>
              <a:rPr lang="de-DE" sz="4400" b="1" dirty="0">
                <a:latin typeface="Raleway"/>
              </a:rPr>
              <a:t>eit </a:t>
            </a:r>
            <a:r>
              <a:rPr lang="de-DE" sz="4400" b="1" dirty="0">
                <a:solidFill>
                  <a:srgbClr val="3A8181"/>
                </a:solidFill>
                <a:latin typeface="Raleway"/>
              </a:rPr>
              <a:t>o</a:t>
            </a:r>
            <a:r>
              <a:rPr lang="de-DE" sz="4400" b="1" dirty="0">
                <a:latin typeface="Raleway"/>
              </a:rPr>
              <a:t>hne - Die Challenge</a:t>
            </a:r>
            <a:br>
              <a:rPr lang="de-DE" b="1" dirty="0">
                <a:latin typeface="Raleway"/>
              </a:rPr>
            </a:br>
            <a:endParaRPr lang="de-DE" sz="2100" dirty="0">
              <a:latin typeface="Raleway"/>
            </a:endParaRPr>
          </a:p>
          <a:p>
            <a:r>
              <a:rPr lang="de-DE" sz="2800" dirty="0">
                <a:latin typeface="Raleway"/>
              </a:rPr>
              <a:t>Prävention und Gesundheitsförderung für Berufsschüler*innen</a:t>
            </a:r>
            <a:br>
              <a:rPr lang="de-DE" sz="1600" dirty="0">
                <a:latin typeface="Raleway"/>
              </a:rPr>
            </a:br>
            <a:endParaRPr lang="de-DE" sz="1600" b="1" dirty="0">
              <a:latin typeface="Raleway"/>
            </a:endParaRPr>
          </a:p>
        </p:txBody>
      </p:sp>
      <p:pic>
        <p:nvPicPr>
          <p:cNvPr id="11" name="Bild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4530045" cy="2548646"/>
          </a:xfrm>
          <a:prstGeom prst="rect">
            <a:avLst/>
          </a:prstGeom>
        </p:spPr>
      </p:pic>
      <p:pic>
        <p:nvPicPr>
          <p:cNvPr id="4" name="Grafik 3">
            <a:extLst>
              <a:ext uri="{FF2B5EF4-FFF2-40B4-BE49-F238E27FC236}">
                <a16:creationId xmlns:a16="http://schemas.microsoft.com/office/drawing/2014/main" id="{A1FEDB63-5BB3-CFFE-7D92-86D1F5ACF633}"/>
              </a:ext>
            </a:extLst>
          </p:cNvPr>
          <p:cNvPicPr>
            <a:picLocks noChangeAspect="1"/>
          </p:cNvPicPr>
          <p:nvPr/>
        </p:nvPicPr>
        <p:blipFill>
          <a:blip r:embed="rId6"/>
          <a:stretch>
            <a:fillRect/>
          </a:stretch>
        </p:blipFill>
        <p:spPr>
          <a:xfrm>
            <a:off x="6203675" y="5849192"/>
            <a:ext cx="1906771" cy="816098"/>
          </a:xfrm>
          <a:prstGeom prst="rect">
            <a:avLst/>
          </a:prstGeom>
        </p:spPr>
      </p:pic>
      <p:sp>
        <p:nvSpPr>
          <p:cNvPr id="3" name="Textfeld 1">
            <a:extLst>
              <a:ext uri="{FF2B5EF4-FFF2-40B4-BE49-F238E27FC236}">
                <a16:creationId xmlns:a16="http://schemas.microsoft.com/office/drawing/2014/main" id="{9ABB5EB0-3443-4CE5-8AED-6D5766F34E45}"/>
              </a:ext>
            </a:extLst>
          </p:cNvPr>
          <p:cNvSpPr txBox="1"/>
          <p:nvPr/>
        </p:nvSpPr>
        <p:spPr>
          <a:xfrm>
            <a:off x="843260" y="4729751"/>
            <a:ext cx="9027818" cy="70788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dirty="0">
                <a:latin typeface="Raleway" pitchFamily="2" charset="0"/>
              </a:rPr>
              <a:t>Online-Schulung</a:t>
            </a:r>
          </a:p>
          <a:p>
            <a:r>
              <a:rPr lang="pt-BR" sz="2000" dirty="0">
                <a:latin typeface="Raleway" pitchFamily="2" charset="0"/>
              </a:rPr>
              <a:t>Elena Gomes de Matos </a:t>
            </a:r>
            <a:endParaRPr lang="de-DE" sz="2000" dirty="0">
              <a:latin typeface="Raleway" pitchFamily="2" charset="0"/>
            </a:endParaRPr>
          </a:p>
        </p:txBody>
      </p:sp>
      <p:pic>
        <p:nvPicPr>
          <p:cNvPr id="7" name="Grafik 6">
            <a:extLst>
              <a:ext uri="{FF2B5EF4-FFF2-40B4-BE49-F238E27FC236}">
                <a16:creationId xmlns:a16="http://schemas.microsoft.com/office/drawing/2014/main" id="{FFB5770C-9524-3E58-71D4-8C1B77596A92}"/>
              </a:ext>
            </a:extLst>
          </p:cNvPr>
          <p:cNvPicPr>
            <a:picLocks noChangeAspect="1"/>
          </p:cNvPicPr>
          <p:nvPr/>
        </p:nvPicPr>
        <p:blipFill>
          <a:blip r:embed="rId7"/>
          <a:stretch>
            <a:fillRect/>
          </a:stretch>
        </p:blipFill>
        <p:spPr>
          <a:xfrm>
            <a:off x="5243830" y="352218"/>
            <a:ext cx="2286117" cy="1397072"/>
          </a:xfrm>
          <a:prstGeom prst="rect">
            <a:avLst/>
          </a:prstGeom>
        </p:spPr>
      </p:pic>
      <p:pic>
        <p:nvPicPr>
          <p:cNvPr id="10" name="Grafik 9">
            <a:extLst>
              <a:ext uri="{FF2B5EF4-FFF2-40B4-BE49-F238E27FC236}">
                <a16:creationId xmlns:a16="http://schemas.microsoft.com/office/drawing/2014/main" id="{D9A13A40-01EA-B4B2-DF30-E8BBB3D77B1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10167" y="416696"/>
            <a:ext cx="1704340" cy="467360"/>
          </a:xfrm>
          <a:prstGeom prst="rect">
            <a:avLst/>
          </a:prstGeom>
          <a:noFill/>
          <a:ln>
            <a:noFill/>
          </a:ln>
        </p:spPr>
      </p:pic>
      <p:pic>
        <p:nvPicPr>
          <p:cNvPr id="13" name="Grafik 12">
            <a:extLst>
              <a:ext uri="{FF2B5EF4-FFF2-40B4-BE49-F238E27FC236}">
                <a16:creationId xmlns:a16="http://schemas.microsoft.com/office/drawing/2014/main" id="{F00D54DE-2C82-4CDF-982F-C58723EEC4C7}"/>
              </a:ext>
            </a:extLst>
          </p:cNvPr>
          <p:cNvPicPr>
            <a:picLocks noChangeAspect="1"/>
          </p:cNvPicPr>
          <p:nvPr/>
        </p:nvPicPr>
        <p:blipFill>
          <a:blip r:embed="rId9"/>
          <a:stretch>
            <a:fillRect/>
          </a:stretch>
        </p:blipFill>
        <p:spPr>
          <a:xfrm>
            <a:off x="7685420" y="574661"/>
            <a:ext cx="1940366" cy="717450"/>
          </a:xfrm>
          <a:prstGeom prst="rect">
            <a:avLst/>
          </a:prstGeom>
        </p:spPr>
      </p:pic>
    </p:spTree>
    <p:extLst>
      <p:ext uri="{BB962C8B-B14F-4D97-AF65-F5344CB8AC3E}">
        <p14:creationId xmlns:p14="http://schemas.microsoft.com/office/powerpoint/2010/main" val="127686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Problematische Nutzung unter </a:t>
            </a:r>
            <a:r>
              <a:rPr lang="de-DE" sz="3300" b="1" dirty="0" err="1">
                <a:solidFill>
                  <a:srgbClr val="008080"/>
                </a:solidFill>
                <a:latin typeface="Raleway"/>
              </a:rPr>
              <a:t>Berufsschüler:innen</a:t>
            </a:r>
            <a:endParaRPr lang="de-DE" sz="3300" b="1" dirty="0">
              <a:solidFill>
                <a:srgbClr val="008080"/>
              </a:solidFill>
              <a:latin typeface="Raleway"/>
            </a:endParaRP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m 7">
            <a:extLst>
              <a:ext uri="{FF2B5EF4-FFF2-40B4-BE49-F238E27FC236}">
                <a16:creationId xmlns:a16="http://schemas.microsoft.com/office/drawing/2014/main" id="{40293E6A-B6AF-7E1D-887C-DCD9156E7C8F}"/>
              </a:ext>
            </a:extLst>
          </p:cNvPr>
          <p:cNvGraphicFramePr/>
          <p:nvPr>
            <p:extLst>
              <p:ext uri="{D42A27DB-BD31-4B8C-83A1-F6EECF244321}">
                <p14:modId xmlns:p14="http://schemas.microsoft.com/office/powerpoint/2010/main" val="2062050765"/>
              </p:ext>
            </p:extLst>
          </p:nvPr>
        </p:nvGraphicFramePr>
        <p:xfrm>
          <a:off x="1903855" y="1640209"/>
          <a:ext cx="7855578" cy="482626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feld 4">
            <a:extLst>
              <a:ext uri="{FF2B5EF4-FFF2-40B4-BE49-F238E27FC236}">
                <a16:creationId xmlns:a16="http://schemas.microsoft.com/office/drawing/2014/main" id="{09BAD11A-8CAB-A74A-F7FB-E38D91CE22A4}"/>
              </a:ext>
            </a:extLst>
          </p:cNvPr>
          <p:cNvSpPr txBox="1"/>
          <p:nvPr/>
        </p:nvSpPr>
        <p:spPr>
          <a:xfrm>
            <a:off x="10504843" y="6069552"/>
            <a:ext cx="1586673" cy="461665"/>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Lochbühler</a:t>
            </a:r>
            <a:r>
              <a:rPr lang="de-DE" sz="1200" dirty="0">
                <a:latin typeface="Raleway"/>
              </a:rPr>
              <a:t> et al., 2024</a:t>
            </a:r>
          </a:p>
        </p:txBody>
      </p:sp>
    </p:spTree>
    <p:extLst>
      <p:ext uri="{BB962C8B-B14F-4D97-AF65-F5344CB8AC3E}">
        <p14:creationId xmlns:p14="http://schemas.microsoft.com/office/powerpoint/2010/main" val="81841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642170" y="462007"/>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Warum Suchtprävention an (beruflichen) Schulen?</a:t>
            </a:r>
          </a:p>
        </p:txBody>
      </p:sp>
      <p:sp>
        <p:nvSpPr>
          <p:cNvPr id="39" name="Rechteck 38"/>
          <p:cNvSpPr/>
          <p:nvPr/>
        </p:nvSpPr>
        <p:spPr>
          <a:xfrm>
            <a:off x="642170" y="1633878"/>
            <a:ext cx="10907659" cy="4187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C0C0C0"/>
              </a:highlight>
            </a:endParaRPr>
          </a:p>
        </p:txBody>
      </p:sp>
      <p:sp>
        <p:nvSpPr>
          <p:cNvPr id="40" name="Textfeld 39"/>
          <p:cNvSpPr txBox="1"/>
          <p:nvPr/>
        </p:nvSpPr>
        <p:spPr>
          <a:xfrm>
            <a:off x="718087" y="1882423"/>
            <a:ext cx="10755823" cy="2477601"/>
          </a:xfrm>
          <a:prstGeom prst="rect">
            <a:avLst/>
          </a:prstGeom>
          <a:noFill/>
        </p:spPr>
        <p:txBody>
          <a:bodyPr wrap="square" rtlCol="0">
            <a:spAutoFit/>
          </a:bodyPr>
          <a:lstStyle/>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Substanzmissbrauch und -abhängigkeit gehören zu den häufigsten psychischen Störungen im Jugend- und jungen Erwachsenenalter. </a:t>
            </a: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Medienbezogene Störungen spielen eine zunehmende Rolle.</a:t>
            </a:r>
          </a:p>
          <a:p>
            <a:pPr marL="342900" lvl="0" indent="-342900" defTabSz="457200">
              <a:spcBef>
                <a:spcPts val="1000"/>
              </a:spcBef>
              <a:spcAft>
                <a:spcPts val="1200"/>
              </a:spcAft>
              <a:buClr>
                <a:srgbClr val="398080"/>
              </a:buClr>
              <a:buSzPct val="80000"/>
              <a:buFont typeface="Wingdings 3" charset="2"/>
              <a:buChar char=""/>
              <a:defRPr/>
            </a:pPr>
            <a:r>
              <a:rPr lang="de-DE" sz="2000" dirty="0" err="1">
                <a:latin typeface="Raleway"/>
              </a:rPr>
              <a:t>Berufsschüler:innen</a:t>
            </a:r>
            <a:r>
              <a:rPr lang="de-DE" sz="2000" dirty="0">
                <a:latin typeface="Raleway"/>
              </a:rPr>
              <a:t> teilweise verstärkt betroffen.</a:t>
            </a: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Es existieren kaum evidenzbasierte Programme für diese Zielgruppe</a:t>
            </a:r>
          </a:p>
        </p:txBody>
      </p:sp>
      <p:pic>
        <p:nvPicPr>
          <p:cNvPr id="3" name="Picture 5">
            <a:extLst>
              <a:ext uri="{FF2B5EF4-FFF2-40B4-BE49-F238E27FC236}">
                <a16:creationId xmlns:a16="http://schemas.microsoft.com/office/drawing/2014/main" id="{38B39B35-9988-B3B0-2832-7EA453F3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85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642170" y="462007"/>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Warum Suchtprävention an (beruflichen) Schulen?</a:t>
            </a:r>
          </a:p>
        </p:txBody>
      </p:sp>
      <p:sp>
        <p:nvSpPr>
          <p:cNvPr id="39" name="Rechteck 38"/>
          <p:cNvSpPr/>
          <p:nvPr/>
        </p:nvSpPr>
        <p:spPr>
          <a:xfrm>
            <a:off x="642170" y="1633878"/>
            <a:ext cx="10907659" cy="4187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718087" y="1882423"/>
            <a:ext cx="10755823" cy="2759730"/>
          </a:xfrm>
          <a:prstGeom prst="rect">
            <a:avLst/>
          </a:prstGeom>
          <a:noFill/>
        </p:spPr>
        <p:txBody>
          <a:bodyPr wrap="square" rtlCol="0">
            <a:spAutoFit/>
          </a:bodyPr>
          <a:lstStyle/>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Übertragung schulischer Programme eingeschränkt</a:t>
            </a:r>
          </a:p>
          <a:p>
            <a:pPr marL="800100" lvl="1" indent="-342900" defTabSz="457200">
              <a:spcBef>
                <a:spcPts val="1000"/>
              </a:spcBef>
              <a:spcAft>
                <a:spcPts val="1200"/>
              </a:spcAft>
              <a:buClr>
                <a:srgbClr val="398080"/>
              </a:buClr>
              <a:buSzPct val="80000"/>
              <a:buFont typeface="Wingdings" panose="05000000000000000000" pitchFamily="2" charset="2"/>
              <a:buChar char="Ø"/>
              <a:defRPr/>
            </a:pPr>
            <a:r>
              <a:rPr lang="de-DE" sz="2000" dirty="0">
                <a:latin typeface="Raleway"/>
              </a:rPr>
              <a:t>Klassenverbund bedingt gegeben</a:t>
            </a:r>
          </a:p>
          <a:p>
            <a:pPr marL="800100" lvl="1" indent="-342900" defTabSz="457200">
              <a:spcBef>
                <a:spcPts val="1000"/>
              </a:spcBef>
              <a:spcAft>
                <a:spcPts val="1200"/>
              </a:spcAft>
              <a:buClr>
                <a:srgbClr val="398080"/>
              </a:buClr>
              <a:buSzPct val="80000"/>
              <a:buFont typeface="Wingdings" panose="05000000000000000000" pitchFamily="2" charset="2"/>
              <a:buChar char="Ø"/>
              <a:defRPr/>
            </a:pPr>
            <a:r>
              <a:rPr lang="de-DE" sz="2000" dirty="0">
                <a:latin typeface="Raleway"/>
              </a:rPr>
              <a:t>Kontaktzeit verringert</a:t>
            </a:r>
          </a:p>
          <a:p>
            <a:pPr marL="800100" lvl="1" indent="-342900" defTabSz="457200">
              <a:spcBef>
                <a:spcPts val="1000"/>
              </a:spcBef>
              <a:spcAft>
                <a:spcPts val="1200"/>
              </a:spcAft>
              <a:buClr>
                <a:srgbClr val="398080"/>
              </a:buClr>
              <a:buSzPct val="80000"/>
              <a:buFont typeface="Wingdings" panose="05000000000000000000" pitchFamily="2" charset="2"/>
              <a:buChar char="Ø"/>
              <a:defRPr/>
            </a:pPr>
            <a:r>
              <a:rPr lang="de-DE" sz="2000" dirty="0">
                <a:latin typeface="Raleway"/>
              </a:rPr>
              <a:t>Andere Lebensrealität</a:t>
            </a:r>
          </a:p>
          <a:p>
            <a:pPr marL="342900" lvl="0" indent="-342900" defTabSz="457200">
              <a:spcBef>
                <a:spcPts val="1000"/>
              </a:spcBef>
              <a:spcAft>
                <a:spcPts val="1200"/>
              </a:spcAft>
              <a:buClr>
                <a:srgbClr val="398080"/>
              </a:buClr>
              <a:buSzPct val="80000"/>
              <a:buFont typeface="Wingdings 3" charset="2"/>
              <a:buChar char=""/>
              <a:defRPr/>
            </a:pPr>
            <a:endParaRPr lang="de-DE" sz="2000" dirty="0">
              <a:latin typeface="Raleway"/>
            </a:endParaRPr>
          </a:p>
        </p:txBody>
      </p:sp>
      <p:pic>
        <p:nvPicPr>
          <p:cNvPr id="3" name="Picture 5">
            <a:extLst>
              <a:ext uri="{FF2B5EF4-FFF2-40B4-BE49-F238E27FC236}">
                <a16:creationId xmlns:a16="http://schemas.microsoft.com/office/drawing/2014/main" id="{38B39B35-9988-B3B0-2832-7EA453F3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53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4283224"/>
          </a:xfrm>
          <a:prstGeom prst="rect">
            <a:avLst/>
          </a:prstGeom>
        </p:spPr>
        <p:txBody>
          <a:bodyPr wrap="square">
            <a:spAutoFit/>
          </a:bodyPr>
          <a:lstStyle/>
          <a:p>
            <a:pPr defTabSz="457200">
              <a:spcBef>
                <a:spcPts val="1000"/>
              </a:spcBef>
              <a:spcAft>
                <a:spcPts val="1200"/>
              </a:spcAft>
              <a:buClr>
                <a:srgbClr val="398080"/>
              </a:buClr>
              <a:buSzPct val="80000"/>
              <a:defRPr/>
            </a:pPr>
            <a:r>
              <a:rPr lang="de-DE" dirty="0">
                <a:latin typeface="Raleway"/>
              </a:rPr>
              <a:t>1. Einstieg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Vorstellungsrunde - Erwartungen</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Warum Suchtprävention an (beruflichen) Schulen?</a:t>
            </a:r>
          </a:p>
          <a:p>
            <a:pPr defTabSz="457200">
              <a:spcBef>
                <a:spcPts val="1000"/>
              </a:spcBef>
              <a:spcAft>
                <a:spcPts val="1200"/>
              </a:spcAft>
              <a:buClr>
                <a:srgbClr val="398080"/>
              </a:buClr>
              <a:buSzPct val="80000"/>
              <a:defRPr/>
            </a:pPr>
            <a:r>
              <a:rPr lang="de-DE" dirty="0">
                <a:latin typeface="Raleway"/>
              </a:rPr>
              <a:t>2. </a:t>
            </a:r>
            <a:r>
              <a:rPr lang="de-DE" b="1" dirty="0">
                <a:latin typeface="Raleway"/>
              </a:rPr>
              <a:t>Meine Zeit ohne - Die Challenge</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Worum geht es bei </a:t>
            </a:r>
            <a:r>
              <a:rPr lang="de-DE" dirty="0" err="1">
                <a:latin typeface="Raleway"/>
              </a:rPr>
              <a:t>MZo</a:t>
            </a:r>
            <a:r>
              <a:rPr lang="de-DE"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 und wie kann man </a:t>
            </a:r>
            <a:r>
              <a:rPr lang="de-DE" dirty="0" err="1">
                <a:latin typeface="Raleway"/>
              </a:rPr>
              <a:t>MZo</a:t>
            </a:r>
            <a:r>
              <a:rPr lang="de-DE" dirty="0">
                <a:latin typeface="Raleway"/>
              </a:rPr>
              <a:t> einsetzen?</a:t>
            </a:r>
          </a:p>
          <a:p>
            <a:pPr defTabSz="457200">
              <a:spcBef>
                <a:spcPts val="1000"/>
              </a:spcBef>
              <a:spcAft>
                <a:spcPts val="1200"/>
              </a:spcAft>
              <a:buClr>
                <a:srgbClr val="398080"/>
              </a:buClr>
              <a:buSzPct val="80000"/>
              <a:defRPr/>
            </a:pPr>
            <a:r>
              <a:rPr lang="de-DE" dirty="0">
                <a:latin typeface="Raleway"/>
              </a:rPr>
              <a:t>3. Evidenzbasierung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Ausgewählte Ergebnisse der Evaluation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Übersicht</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08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59B91-3DEE-4714-0F1D-D7D070161FB6}"/>
              </a:ext>
            </a:extLst>
          </p:cNvPr>
          <p:cNvSpPr>
            <a:spLocks noGrp="1"/>
          </p:cNvSpPr>
          <p:nvPr>
            <p:ph type="title"/>
          </p:nvPr>
        </p:nvSpPr>
        <p:spPr/>
        <p:txBody>
          <a:bodyPr/>
          <a:lstStyle/>
          <a:p>
            <a:r>
              <a:rPr lang="de-DE" b="1" dirty="0">
                <a:solidFill>
                  <a:srgbClr val="3A8181"/>
                </a:solidFill>
                <a:latin typeface="Raleway" pitchFamily="2" charset="0"/>
              </a:rPr>
              <a:t>Worum geht es bei </a:t>
            </a:r>
            <a:r>
              <a:rPr lang="de-DE" b="1" dirty="0" err="1">
                <a:solidFill>
                  <a:srgbClr val="3A8181"/>
                </a:solidFill>
                <a:latin typeface="Raleway" pitchFamily="2" charset="0"/>
              </a:rPr>
              <a:t>MZo</a:t>
            </a:r>
            <a:r>
              <a:rPr lang="de-DE" b="1" dirty="0">
                <a:solidFill>
                  <a:srgbClr val="3A8181"/>
                </a:solidFill>
                <a:latin typeface="Raleway" pitchFamily="2" charset="0"/>
              </a:rPr>
              <a:t>?</a:t>
            </a:r>
          </a:p>
        </p:txBody>
      </p:sp>
      <p:sp>
        <p:nvSpPr>
          <p:cNvPr id="3" name="Textplatzhalter 2">
            <a:extLst>
              <a:ext uri="{FF2B5EF4-FFF2-40B4-BE49-F238E27FC236}">
                <a16:creationId xmlns:a16="http://schemas.microsoft.com/office/drawing/2014/main" id="{3D0933BB-96E5-3EC8-0BC5-1A3D8C69345E}"/>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3893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p:cNvSpPr/>
          <p:nvPr/>
        </p:nvSpPr>
        <p:spPr>
          <a:xfrm>
            <a:off x="642170" y="1633878"/>
            <a:ext cx="10907659" cy="41877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718087" y="1882423"/>
            <a:ext cx="10755823" cy="1579920"/>
          </a:xfrm>
          <a:prstGeom prst="rect">
            <a:avLst/>
          </a:prstGeom>
          <a:noFill/>
        </p:spPr>
        <p:txBody>
          <a:bodyPr wrap="square" rtlCol="0">
            <a:spAutoFit/>
          </a:bodyPr>
          <a:lstStyle/>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Es sollte nicht nur eine Substanz oder eine Verhaltensweise thematisiert werden</a:t>
            </a: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sym typeface="Wingdings" panose="05000000000000000000" pitchFamily="2" charset="2"/>
              </a:rPr>
              <a:t>Niedrigschwelliges Angebot, das möglichst viele erreicht</a:t>
            </a:r>
            <a:endParaRPr lang="de-DE" sz="2000" dirty="0">
              <a:latin typeface="Raleway"/>
            </a:endParaRPr>
          </a:p>
          <a:p>
            <a:pPr marL="342900" lvl="0" indent="-342900" defTabSz="457200">
              <a:spcBef>
                <a:spcPts val="1000"/>
              </a:spcBef>
              <a:spcAft>
                <a:spcPts val="1200"/>
              </a:spcAft>
              <a:buClr>
                <a:srgbClr val="398080"/>
              </a:buClr>
              <a:buSzPct val="80000"/>
              <a:buFont typeface="Wingdings 3" charset="2"/>
              <a:buChar char=""/>
              <a:defRPr/>
            </a:pPr>
            <a:r>
              <a:rPr lang="de-DE" sz="2000" dirty="0">
                <a:latin typeface="Raleway"/>
              </a:rPr>
              <a:t>Partizipative Entwicklung gemeinsam mit der Zielgruppe</a:t>
            </a:r>
          </a:p>
        </p:txBody>
      </p:sp>
      <p:pic>
        <p:nvPicPr>
          <p:cNvPr id="3" name="Picture 5">
            <a:extLst>
              <a:ext uri="{FF2B5EF4-FFF2-40B4-BE49-F238E27FC236}">
                <a16:creationId xmlns:a16="http://schemas.microsoft.com/office/drawing/2014/main" id="{38B39B35-9988-B3B0-2832-7EA453F3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tertitel 2">
            <a:extLst>
              <a:ext uri="{FF2B5EF4-FFF2-40B4-BE49-F238E27FC236}">
                <a16:creationId xmlns:a16="http://schemas.microsoft.com/office/drawing/2014/main" id="{2EC51866-8825-A490-2E41-B2E9A40C36CF}"/>
              </a:ext>
            </a:extLst>
          </p:cNvPr>
          <p:cNvSpPr txBox="1">
            <a:spLocks/>
          </p:cNvSpPr>
          <p:nvPr/>
        </p:nvSpPr>
        <p:spPr>
          <a:xfrm>
            <a:off x="507296" y="54955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Rahmenbedingungen für die Entwicklung</a:t>
            </a:r>
          </a:p>
        </p:txBody>
      </p:sp>
    </p:spTree>
    <p:extLst>
      <p:ext uri="{BB962C8B-B14F-4D97-AF65-F5344CB8AC3E}">
        <p14:creationId xmlns:p14="http://schemas.microsoft.com/office/powerpoint/2010/main" val="333398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4">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E7CFF2-3D96-6248-9F89-358AF03A4724}"/>
              </a:ext>
            </a:extLst>
          </p:cNvPr>
          <p:cNvSpPr>
            <a:spLocks noGrp="1"/>
          </p:cNvSpPr>
          <p:nvPr>
            <p:ph type="title"/>
          </p:nvPr>
        </p:nvSpPr>
        <p:spPr>
          <a:xfrm>
            <a:off x="761801" y="575094"/>
            <a:ext cx="4697303" cy="2254370"/>
          </a:xfrm>
        </p:spPr>
        <p:txBody>
          <a:bodyPr vert="horz" lIns="91440" tIns="45720" rIns="91440" bIns="45720" rtlCol="0" anchor="ctr">
            <a:normAutofit/>
          </a:bodyPr>
          <a:lstStyle/>
          <a:p>
            <a:r>
              <a:rPr lang="en-US" sz="3300" b="1" dirty="0" err="1">
                <a:solidFill>
                  <a:srgbClr val="008080"/>
                </a:solidFill>
                <a:latin typeface="Raleway"/>
                <a:ea typeface="+mn-ea"/>
                <a:cs typeface="+mn-cs"/>
              </a:rPr>
              <a:t>Worum</a:t>
            </a:r>
            <a:r>
              <a:rPr lang="en-US" sz="3300" b="1" dirty="0">
                <a:solidFill>
                  <a:srgbClr val="008080"/>
                </a:solidFill>
                <a:latin typeface="Raleway"/>
                <a:ea typeface="+mn-ea"/>
                <a:cs typeface="+mn-cs"/>
              </a:rPr>
              <a:t> </a:t>
            </a:r>
            <a:r>
              <a:rPr lang="en-US" sz="3300" b="1" dirty="0" err="1">
                <a:solidFill>
                  <a:srgbClr val="008080"/>
                </a:solidFill>
                <a:latin typeface="Raleway"/>
                <a:ea typeface="+mn-ea"/>
                <a:cs typeface="+mn-cs"/>
              </a:rPr>
              <a:t>geht</a:t>
            </a:r>
            <a:r>
              <a:rPr lang="en-US" sz="3300" b="1" dirty="0">
                <a:solidFill>
                  <a:srgbClr val="008080"/>
                </a:solidFill>
                <a:latin typeface="Raleway"/>
                <a:ea typeface="+mn-ea"/>
                <a:cs typeface="+mn-cs"/>
              </a:rPr>
              <a:t> es </a:t>
            </a:r>
            <a:r>
              <a:rPr lang="en-US" sz="3300" b="1" dirty="0" err="1">
                <a:solidFill>
                  <a:srgbClr val="008080"/>
                </a:solidFill>
                <a:latin typeface="Raleway"/>
                <a:ea typeface="+mn-ea"/>
                <a:cs typeface="+mn-cs"/>
              </a:rPr>
              <a:t>bei</a:t>
            </a:r>
            <a:r>
              <a:rPr lang="en-US" sz="3300" b="1" dirty="0">
                <a:solidFill>
                  <a:srgbClr val="008080"/>
                </a:solidFill>
                <a:latin typeface="Raleway"/>
                <a:ea typeface="+mn-ea"/>
                <a:cs typeface="+mn-cs"/>
              </a:rPr>
              <a:t> der Intervention?</a:t>
            </a:r>
          </a:p>
        </p:txBody>
      </p:sp>
      <p:sp useBgFill="1">
        <p:nvSpPr>
          <p:cNvPr id="29" name="Rectangle 28">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descr="Ein Bild, das Kleidung, Cartoon, Person, Animation enthält.&#10;&#10;Automatisch generierte Beschreibung">
            <a:extLst>
              <a:ext uri="{FF2B5EF4-FFF2-40B4-BE49-F238E27FC236}">
                <a16:creationId xmlns:a16="http://schemas.microsoft.com/office/drawing/2014/main" id="{4196F815-D7AE-D1B9-DDDF-26874CB57CAB}"/>
              </a:ext>
            </a:extLst>
          </p:cNvPr>
          <p:cNvPicPr>
            <a:picLocks noChangeAspect="1"/>
          </p:cNvPicPr>
          <p:nvPr/>
        </p:nvPicPr>
        <p:blipFill rotWithShape="1">
          <a:blip r:embed="rId2"/>
          <a:srcRect t="56" r="-2" b="-2"/>
          <a:stretch/>
        </p:blipFill>
        <p:spPr>
          <a:xfrm>
            <a:off x="6093082" y="10"/>
            <a:ext cx="6098917" cy="3428736"/>
          </a:xfrm>
          <a:prstGeom prst="rect">
            <a:avLst/>
          </a:prstGeom>
        </p:spPr>
      </p:pic>
      <p:sp>
        <p:nvSpPr>
          <p:cNvPr id="8" name="Inhaltsplatzhalter 7">
            <a:extLst>
              <a:ext uri="{FF2B5EF4-FFF2-40B4-BE49-F238E27FC236}">
                <a16:creationId xmlns:a16="http://schemas.microsoft.com/office/drawing/2014/main" id="{A0B60B9D-FCBF-EB4E-B094-7D50BFF6D69C}"/>
              </a:ext>
            </a:extLst>
          </p:cNvPr>
          <p:cNvSpPr txBox="1">
            <a:spLocks noGrp="1"/>
          </p:cNvSpPr>
          <p:nvPr>
            <p:ph sz="half" idx="1"/>
          </p:nvPr>
        </p:nvSpPr>
        <p:spPr>
          <a:xfrm>
            <a:off x="6211957" y="3518452"/>
            <a:ext cx="5824330" cy="3240226"/>
          </a:xfrm>
          <a:prstGeom prst="rect">
            <a:avLst/>
          </a:prstGeom>
        </p:spPr>
        <p:txBody>
          <a:bodyPr vert="horz" lIns="91440" tIns="45720" rIns="91440" bIns="45720" rtlCol="0" anchor="ctr">
            <a:normAutofit/>
          </a:bodyPr>
          <a:lstStyle/>
          <a:p>
            <a:pPr marL="342900" indent="-342900" defTabSz="457200">
              <a:spcAft>
                <a:spcPts val="1200"/>
              </a:spcAft>
              <a:buClr>
                <a:srgbClr val="387B7B"/>
              </a:buClr>
              <a:buSzPct val="80000"/>
              <a:buFont typeface="Wingdings 3" charset="2"/>
              <a:buChar char=""/>
              <a:defRPr/>
            </a:pPr>
            <a:r>
              <a:rPr lang="en-US" sz="2000" dirty="0">
                <a:latin typeface="Raleway"/>
              </a:rPr>
              <a:t>14-tägige </a:t>
            </a:r>
            <a:r>
              <a:rPr lang="en-US" sz="2000" dirty="0" err="1">
                <a:latin typeface="Raleway"/>
              </a:rPr>
              <a:t>Verzichts</a:t>
            </a:r>
            <a:r>
              <a:rPr lang="en-US" sz="2000" dirty="0">
                <a:latin typeface="Raleway"/>
              </a:rPr>
              <a:t>-Challenge</a:t>
            </a:r>
          </a:p>
          <a:p>
            <a:pPr marL="342900" indent="-342900" defTabSz="457200">
              <a:spcAft>
                <a:spcPts val="1200"/>
              </a:spcAft>
              <a:buClr>
                <a:srgbClr val="387B7B"/>
              </a:buClr>
              <a:buSzPct val="80000"/>
              <a:buFont typeface="Wingdings 3" charset="2"/>
              <a:buChar char=""/>
              <a:defRPr/>
            </a:pPr>
            <a:r>
              <a:rPr lang="en-US" sz="2000" dirty="0">
                <a:latin typeface="Raleway"/>
              </a:rPr>
              <a:t>Die Intervention </a:t>
            </a:r>
            <a:r>
              <a:rPr lang="en-US" sz="2000" dirty="0" err="1">
                <a:latin typeface="Raleway"/>
              </a:rPr>
              <a:t>wird</a:t>
            </a:r>
            <a:r>
              <a:rPr lang="en-US" sz="2000" dirty="0">
                <a:latin typeface="Raleway"/>
              </a:rPr>
              <a:t> digital </a:t>
            </a:r>
            <a:r>
              <a:rPr lang="en-US" sz="2000" dirty="0" err="1">
                <a:latin typeface="Raleway"/>
              </a:rPr>
              <a:t>durch</a:t>
            </a:r>
            <a:r>
              <a:rPr lang="en-US" sz="2000" dirty="0">
                <a:latin typeface="Raleway"/>
              </a:rPr>
              <a:t> </a:t>
            </a:r>
            <a:r>
              <a:rPr lang="en-US" sz="2000" dirty="0" err="1">
                <a:latin typeface="Raleway"/>
              </a:rPr>
              <a:t>eine</a:t>
            </a:r>
            <a:r>
              <a:rPr lang="en-US" sz="2000" dirty="0">
                <a:latin typeface="Raleway"/>
              </a:rPr>
              <a:t> App </a:t>
            </a:r>
            <a:r>
              <a:rPr lang="en-US" sz="2000" dirty="0" err="1">
                <a:latin typeface="Raleway"/>
              </a:rPr>
              <a:t>unterstützt</a:t>
            </a:r>
            <a:r>
              <a:rPr lang="en-US" sz="2000" dirty="0">
                <a:latin typeface="Raleway"/>
              </a:rPr>
              <a:t> </a:t>
            </a:r>
          </a:p>
          <a:p>
            <a:pPr marL="342900" indent="-342900" defTabSz="457200">
              <a:spcAft>
                <a:spcPts val="1200"/>
              </a:spcAft>
              <a:buClr>
                <a:srgbClr val="387B7B"/>
              </a:buClr>
              <a:buSzPct val="80000"/>
              <a:buFont typeface="Wingdings 3" charset="2"/>
              <a:buChar char=""/>
              <a:defRPr/>
            </a:pPr>
            <a:r>
              <a:rPr lang="en-US" sz="2000" dirty="0">
                <a:latin typeface="Raleway"/>
              </a:rPr>
              <a:t>Bei </a:t>
            </a:r>
            <a:r>
              <a:rPr lang="en-US" sz="2000" dirty="0" err="1">
                <a:latin typeface="Raleway"/>
              </a:rPr>
              <a:t>Anmeldung</a:t>
            </a:r>
            <a:r>
              <a:rPr lang="en-US" sz="2000" dirty="0">
                <a:latin typeface="Raleway"/>
              </a:rPr>
              <a:t> in der App </a:t>
            </a:r>
            <a:r>
              <a:rPr lang="en-US" sz="2000" dirty="0" err="1">
                <a:latin typeface="Raleway"/>
              </a:rPr>
              <a:t>erfolgt</a:t>
            </a:r>
            <a:r>
              <a:rPr lang="en-US" sz="2000" dirty="0">
                <a:latin typeface="Raleway"/>
              </a:rPr>
              <a:t> die </a:t>
            </a:r>
            <a:r>
              <a:rPr lang="en-US" sz="2000" dirty="0" err="1">
                <a:latin typeface="Raleway"/>
              </a:rPr>
              <a:t>Festlegung</a:t>
            </a:r>
            <a:r>
              <a:rPr lang="en-US" sz="2000" dirty="0">
                <a:latin typeface="Raleway"/>
              </a:rPr>
              <a:t> des </a:t>
            </a:r>
            <a:r>
              <a:rPr lang="en-US" sz="2000" dirty="0" err="1">
                <a:latin typeface="Raleway"/>
              </a:rPr>
              <a:t>Verzichtsbereichs</a:t>
            </a:r>
            <a:r>
              <a:rPr lang="en-US" sz="2000" dirty="0">
                <a:latin typeface="Raleway"/>
              </a:rPr>
              <a:t> und die Definition </a:t>
            </a:r>
            <a:r>
              <a:rPr lang="en-US" sz="2000" dirty="0" err="1">
                <a:latin typeface="Raleway"/>
              </a:rPr>
              <a:t>eines</a:t>
            </a:r>
            <a:r>
              <a:rPr lang="en-US" sz="2000" dirty="0">
                <a:latin typeface="Raleway"/>
              </a:rPr>
              <a:t> </a:t>
            </a:r>
            <a:r>
              <a:rPr lang="en-US" sz="2000" dirty="0" err="1">
                <a:latin typeface="Raleway"/>
              </a:rPr>
              <a:t>individuellen</a:t>
            </a:r>
            <a:r>
              <a:rPr lang="en-US" sz="2000" dirty="0">
                <a:latin typeface="Raleway"/>
              </a:rPr>
              <a:t> </a:t>
            </a:r>
            <a:r>
              <a:rPr lang="en-US" sz="2000" dirty="0" err="1">
                <a:latin typeface="Raleway"/>
              </a:rPr>
              <a:t>Verzichtsziels</a:t>
            </a:r>
            <a:endParaRPr lang="en-US" sz="2000" dirty="0">
              <a:latin typeface="Raleway"/>
            </a:endParaRPr>
          </a:p>
          <a:p>
            <a:pPr marL="342900" indent="-342900" defTabSz="457200">
              <a:spcAft>
                <a:spcPts val="1200"/>
              </a:spcAft>
              <a:buClr>
                <a:srgbClr val="387B7B"/>
              </a:buClr>
              <a:buSzPct val="80000"/>
              <a:buFont typeface="Wingdings 3" charset="2"/>
              <a:buChar char=""/>
              <a:defRPr/>
            </a:pPr>
            <a:r>
              <a:rPr lang="en-US" sz="2000" dirty="0" err="1">
                <a:latin typeface="Raleway"/>
              </a:rPr>
              <a:t>Tägliche</a:t>
            </a:r>
            <a:r>
              <a:rPr lang="en-US" sz="2000" dirty="0">
                <a:latin typeface="Raleway"/>
              </a:rPr>
              <a:t> </a:t>
            </a:r>
            <a:r>
              <a:rPr lang="en-US" sz="2000" dirty="0" err="1">
                <a:latin typeface="Raleway"/>
              </a:rPr>
              <a:t>Rückmeldungen</a:t>
            </a:r>
            <a:r>
              <a:rPr lang="en-US" sz="2000" dirty="0">
                <a:latin typeface="Raleway"/>
              </a:rPr>
              <a:t> </a:t>
            </a:r>
            <a:r>
              <a:rPr lang="en-US" sz="2000" dirty="0" err="1">
                <a:latin typeface="Raleway"/>
              </a:rPr>
              <a:t>über</a:t>
            </a:r>
            <a:r>
              <a:rPr lang="en-US" sz="2000" dirty="0">
                <a:latin typeface="Raleway"/>
              </a:rPr>
              <a:t> die App </a:t>
            </a:r>
            <a:r>
              <a:rPr lang="en-US" sz="2000" dirty="0" err="1">
                <a:latin typeface="Raleway"/>
              </a:rPr>
              <a:t>geben</a:t>
            </a:r>
            <a:r>
              <a:rPr lang="en-US" sz="2000" dirty="0">
                <a:latin typeface="Raleway"/>
              </a:rPr>
              <a:t> </a:t>
            </a:r>
            <a:r>
              <a:rPr lang="en-US" sz="2000" dirty="0" err="1">
                <a:latin typeface="Raleway"/>
              </a:rPr>
              <a:t>Aufschluss</a:t>
            </a:r>
            <a:r>
              <a:rPr lang="en-US" sz="2000" dirty="0">
                <a:latin typeface="Raleway"/>
              </a:rPr>
              <a:t> </a:t>
            </a:r>
            <a:r>
              <a:rPr lang="en-US" sz="2000" dirty="0" err="1">
                <a:latin typeface="Raleway"/>
              </a:rPr>
              <a:t>über</a:t>
            </a:r>
            <a:r>
              <a:rPr lang="en-US" sz="2000" dirty="0">
                <a:latin typeface="Raleway"/>
              </a:rPr>
              <a:t> die </a:t>
            </a:r>
            <a:r>
              <a:rPr lang="en-US" sz="2000" dirty="0" err="1">
                <a:latin typeface="Raleway"/>
              </a:rPr>
              <a:t>Zielerreichung</a:t>
            </a:r>
            <a:endParaRPr lang="en-US" sz="2000" dirty="0">
              <a:latin typeface="Raleway"/>
            </a:endParaRPr>
          </a:p>
        </p:txBody>
      </p:sp>
      <p:pic>
        <p:nvPicPr>
          <p:cNvPr id="21" name="Grafik 20" descr="Ein Bild, das Text, Screenshot, Schrift, Design enthält.&#10;&#10;Automatisch generierte Beschreibung">
            <a:extLst>
              <a:ext uri="{FF2B5EF4-FFF2-40B4-BE49-F238E27FC236}">
                <a16:creationId xmlns:a16="http://schemas.microsoft.com/office/drawing/2014/main" id="{BB4AC97A-563E-4C6F-D9DA-3E96F4697BA1}"/>
              </a:ext>
            </a:extLst>
          </p:cNvPr>
          <p:cNvPicPr>
            <a:picLocks noChangeAspect="1"/>
          </p:cNvPicPr>
          <p:nvPr/>
        </p:nvPicPr>
        <p:blipFill>
          <a:blip r:embed="rId3"/>
          <a:stretch>
            <a:fillRect/>
          </a:stretch>
        </p:blipFill>
        <p:spPr>
          <a:xfrm>
            <a:off x="1185" y="3429254"/>
            <a:ext cx="6094364" cy="3428746"/>
          </a:xfrm>
          <a:prstGeom prst="rect">
            <a:avLst/>
          </a:prstGeom>
        </p:spPr>
      </p:pic>
    </p:spTree>
    <p:extLst>
      <p:ext uri="{BB962C8B-B14F-4D97-AF65-F5344CB8AC3E}">
        <p14:creationId xmlns:p14="http://schemas.microsoft.com/office/powerpoint/2010/main" val="422571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208C38C-6409-4F9F-9DC5-5A6B0377788D}"/>
              </a:ext>
            </a:extLst>
          </p:cNvPr>
          <p:cNvPicPr>
            <a:picLocks noChangeAspect="1"/>
          </p:cNvPicPr>
          <p:nvPr/>
        </p:nvPicPr>
        <p:blipFill>
          <a:blip r:embed="rId3"/>
          <a:stretch>
            <a:fillRect/>
          </a:stretch>
        </p:blipFill>
        <p:spPr>
          <a:xfrm>
            <a:off x="1358611" y="-1"/>
            <a:ext cx="3350814" cy="6858000"/>
          </a:xfrm>
          <a:prstGeom prst="rect">
            <a:avLst/>
          </a:prstGeom>
        </p:spPr>
      </p:pic>
      <p:sp>
        <p:nvSpPr>
          <p:cNvPr id="7" name="Titel 1">
            <a:extLst>
              <a:ext uri="{FF2B5EF4-FFF2-40B4-BE49-F238E27FC236}">
                <a16:creationId xmlns:a16="http://schemas.microsoft.com/office/drawing/2014/main" id="{AC9755C9-0C2D-07BF-1728-971180703FE3}"/>
              </a:ext>
            </a:extLst>
          </p:cNvPr>
          <p:cNvSpPr>
            <a:spLocks noGrp="1"/>
          </p:cNvSpPr>
          <p:nvPr/>
        </p:nvSpPr>
        <p:spPr>
          <a:xfrm>
            <a:off x="4935254" y="1420403"/>
            <a:ext cx="3106177" cy="764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latin typeface="Raleway" pitchFamily="2" charset="0"/>
              </a:rPr>
              <a:t>Erklärfilm</a:t>
            </a:r>
          </a:p>
        </p:txBody>
      </p:sp>
      <p:sp>
        <p:nvSpPr>
          <p:cNvPr id="8" name="Inhaltsplatzhalter 2">
            <a:extLst>
              <a:ext uri="{FF2B5EF4-FFF2-40B4-BE49-F238E27FC236}">
                <a16:creationId xmlns:a16="http://schemas.microsoft.com/office/drawing/2014/main" id="{5BE562AD-44E2-0DC6-8065-B490F15188C7}"/>
              </a:ext>
            </a:extLst>
          </p:cNvPr>
          <p:cNvSpPr>
            <a:spLocks noGrp="1"/>
          </p:cNvSpPr>
          <p:nvPr/>
        </p:nvSpPr>
        <p:spPr>
          <a:xfrm>
            <a:off x="4935255" y="2394464"/>
            <a:ext cx="5935356" cy="6609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DE" dirty="0">
                <a:latin typeface="Raleway" pitchFamily="2" charset="0"/>
                <a:hlinkClick r:id="rId4"/>
              </a:rPr>
              <a:t>https://www.meine-zeit-ohne.de/</a:t>
            </a:r>
            <a:br>
              <a:rPr lang="de-DE" dirty="0">
                <a:latin typeface="Raleway" pitchFamily="2" charset="0"/>
                <a:hlinkClick r:id="rId4"/>
              </a:rPr>
            </a:br>
            <a:r>
              <a:rPr lang="de-DE" dirty="0" err="1">
                <a:latin typeface="Raleway" pitchFamily="2" charset="0"/>
                <a:hlinkClick r:id="rId4"/>
              </a:rPr>
              <a:t>media</a:t>
            </a:r>
            <a:r>
              <a:rPr lang="de-DE" dirty="0">
                <a:latin typeface="Raleway" pitchFamily="2" charset="0"/>
                <a:hlinkClick r:id="rId4"/>
              </a:rPr>
              <a:t>/videos/video_mzo.mp4</a:t>
            </a:r>
            <a:endParaRPr lang="de-DE" dirty="0">
              <a:latin typeface="Raleway" pitchFamily="2" charset="0"/>
            </a:endParaRPr>
          </a:p>
          <a:p>
            <a:pPr marL="0" indent="0">
              <a:buNone/>
            </a:pPr>
            <a:endParaRPr lang="de-DE" dirty="0">
              <a:latin typeface="Raleway" pitchFamily="2" charset="0"/>
            </a:endParaRPr>
          </a:p>
          <a:p>
            <a:pPr marL="0" indent="0">
              <a:buNone/>
            </a:pPr>
            <a:endParaRPr lang="de-DE" dirty="0"/>
          </a:p>
        </p:txBody>
      </p:sp>
      <p:sp>
        <p:nvSpPr>
          <p:cNvPr id="2" name="Textfeld 1">
            <a:extLst>
              <a:ext uri="{FF2B5EF4-FFF2-40B4-BE49-F238E27FC236}">
                <a16:creationId xmlns:a16="http://schemas.microsoft.com/office/drawing/2014/main" id="{149EB9BA-0153-06E3-DA50-8E80C64EB40E}"/>
              </a:ext>
            </a:extLst>
          </p:cNvPr>
          <p:cNvSpPr txBox="1"/>
          <p:nvPr/>
        </p:nvSpPr>
        <p:spPr>
          <a:xfrm>
            <a:off x="4751370" y="371192"/>
            <a:ext cx="5575410" cy="600164"/>
          </a:xfrm>
          <a:prstGeom prst="rect">
            <a:avLst/>
          </a:prstGeom>
          <a:noFill/>
        </p:spPr>
        <p:txBody>
          <a:bodyPr wrap="square" rtlCol="0">
            <a:spAutoFit/>
          </a:bodyPr>
          <a:lstStyle/>
          <a:p>
            <a:r>
              <a:rPr lang="de-DE" sz="3300" b="1" dirty="0">
                <a:solidFill>
                  <a:srgbClr val="3A8181"/>
                </a:solidFill>
                <a:latin typeface="Raleway" pitchFamily="2" charset="0"/>
                <a:ea typeface="+mj-ea"/>
                <a:cs typeface="+mj-cs"/>
              </a:rPr>
              <a:t>Die App zur Challenge</a:t>
            </a:r>
          </a:p>
        </p:txBody>
      </p:sp>
      <p:pic>
        <p:nvPicPr>
          <p:cNvPr id="3" name="Picture 5">
            <a:extLst>
              <a:ext uri="{FF2B5EF4-FFF2-40B4-BE49-F238E27FC236}">
                <a16:creationId xmlns:a16="http://schemas.microsoft.com/office/drawing/2014/main" id="{FCE43B99-1C1D-0278-4235-C7E49F5FC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98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919828" y="3004808"/>
            <a:ext cx="5327351" cy="2617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586" y="5625606"/>
            <a:ext cx="989828" cy="98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nhaltsplatzhalter 2"/>
          <p:cNvSpPr txBox="1">
            <a:spLocks/>
          </p:cNvSpPr>
          <p:nvPr/>
        </p:nvSpPr>
        <p:spPr>
          <a:xfrm>
            <a:off x="1364031" y="1581327"/>
            <a:ext cx="4438944" cy="9140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de-DE" sz="2000" dirty="0">
              <a:latin typeface="Raleway"/>
            </a:endParaRPr>
          </a:p>
          <a:p>
            <a:endParaRPr lang="de-DE" sz="2000" dirty="0"/>
          </a:p>
        </p:txBody>
      </p:sp>
      <p:sp>
        <p:nvSpPr>
          <p:cNvPr id="2" name="Textfeld 1"/>
          <p:cNvSpPr txBox="1"/>
          <p:nvPr/>
        </p:nvSpPr>
        <p:spPr>
          <a:xfrm>
            <a:off x="1151588" y="3290184"/>
            <a:ext cx="4863830" cy="2046714"/>
          </a:xfrm>
          <a:prstGeom prst="rect">
            <a:avLst/>
          </a:prstGeom>
          <a:noFill/>
        </p:spPr>
        <p:txBody>
          <a:bodyPr wrap="square" rtlCol="0">
            <a:spAutoFit/>
          </a:bodyPr>
          <a:lstStyle/>
          <a:p>
            <a:r>
              <a:rPr lang="de-DE" sz="2400" b="1" dirty="0">
                <a:latin typeface="Raleway"/>
              </a:rPr>
              <a:t>Fokus: „Gewohnheiten“</a:t>
            </a:r>
            <a:endParaRPr lang="de-DE" sz="2000" dirty="0">
              <a:latin typeface="Raleway"/>
            </a:endParaRPr>
          </a:p>
          <a:p>
            <a:pPr marL="342900" lvl="0" indent="-342900" defTabSz="457200">
              <a:spcBef>
                <a:spcPts val="1000"/>
              </a:spcBef>
              <a:buClr>
                <a:srgbClr val="387B7B"/>
              </a:buClr>
              <a:buSzPct val="80000"/>
              <a:buFont typeface="Wingdings 3" charset="2"/>
              <a:buChar char=""/>
            </a:pPr>
            <a:r>
              <a:rPr lang="de-DE" sz="2000" dirty="0">
                <a:latin typeface="Raleway"/>
              </a:rPr>
              <a:t>Gewohnheiten wahrnehmen</a:t>
            </a:r>
          </a:p>
          <a:p>
            <a:pPr marL="342900" lvl="0" indent="-342900" defTabSz="457200">
              <a:spcBef>
                <a:spcPts val="1000"/>
              </a:spcBef>
              <a:buClr>
                <a:srgbClr val="387B7B"/>
              </a:buClr>
              <a:buSzPct val="80000"/>
              <a:buFont typeface="Wingdings 3" charset="2"/>
              <a:buChar char=""/>
            </a:pPr>
            <a:r>
              <a:rPr lang="de-DE" sz="2000" dirty="0">
                <a:latin typeface="Raleway"/>
              </a:rPr>
              <a:t>Risiken erkennen</a:t>
            </a:r>
          </a:p>
          <a:p>
            <a:pPr marL="342900" lvl="0" indent="-342900" defTabSz="457200">
              <a:spcBef>
                <a:spcPts val="1000"/>
              </a:spcBef>
              <a:buClr>
                <a:srgbClr val="387B7B"/>
              </a:buClr>
              <a:buSzPct val="80000"/>
              <a:buFont typeface="Wingdings 3" charset="2"/>
              <a:buChar char=""/>
            </a:pPr>
            <a:r>
              <a:rPr lang="de-DE" sz="2000" dirty="0">
                <a:latin typeface="Raleway"/>
              </a:rPr>
              <a:t>selbst die Kontrolle behalten</a:t>
            </a:r>
          </a:p>
          <a:p>
            <a:endParaRPr lang="de-DE" dirty="0"/>
          </a:p>
        </p:txBody>
      </p:sp>
      <p:pic>
        <p:nvPicPr>
          <p:cNvPr id="12" name="Bild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664" y="0"/>
            <a:ext cx="4435336" cy="2495361"/>
          </a:xfrm>
          <a:prstGeom prst="rect">
            <a:avLst/>
          </a:prstGeom>
        </p:spPr>
      </p:pic>
      <p:sp>
        <p:nvSpPr>
          <p:cNvPr id="3" name="Textfeld 2">
            <a:extLst>
              <a:ext uri="{FF2B5EF4-FFF2-40B4-BE49-F238E27FC236}">
                <a16:creationId xmlns:a16="http://schemas.microsoft.com/office/drawing/2014/main" id="{17A0E80B-7970-4B55-ACE6-74527397DD97}"/>
              </a:ext>
            </a:extLst>
          </p:cNvPr>
          <p:cNvSpPr txBox="1"/>
          <p:nvPr/>
        </p:nvSpPr>
        <p:spPr>
          <a:xfrm>
            <a:off x="7212381" y="3987331"/>
            <a:ext cx="4787900" cy="461665"/>
          </a:xfrm>
          <a:prstGeom prst="rect">
            <a:avLst/>
          </a:prstGeom>
          <a:noFill/>
        </p:spPr>
        <p:txBody>
          <a:bodyPr wrap="square" rtlCol="0">
            <a:spAutoFit/>
          </a:bodyPr>
          <a:lstStyle/>
          <a:p>
            <a:r>
              <a:rPr lang="de-DE" sz="2400" dirty="0">
                <a:latin typeface="Raleway" pitchFamily="2" charset="0"/>
              </a:rPr>
              <a:t>(Nicht „Suchtprävention“)</a:t>
            </a:r>
          </a:p>
        </p:txBody>
      </p:sp>
      <p:sp>
        <p:nvSpPr>
          <p:cNvPr id="14" name="Untertitel 2">
            <a:extLst>
              <a:ext uri="{FF2B5EF4-FFF2-40B4-BE49-F238E27FC236}">
                <a16:creationId xmlns:a16="http://schemas.microsoft.com/office/drawing/2014/main" id="{BF28C338-01E0-4B50-B0FC-EF1B9045569A}"/>
              </a:ext>
            </a:extLst>
          </p:cNvPr>
          <p:cNvSpPr txBox="1">
            <a:spLocks/>
          </p:cNvSpPr>
          <p:nvPr/>
        </p:nvSpPr>
        <p:spPr>
          <a:xfrm>
            <a:off x="457200" y="810118"/>
            <a:ext cx="6993802"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Meine Zeit ohne – Die Challenge</a:t>
            </a:r>
          </a:p>
        </p:txBody>
      </p:sp>
    </p:spTree>
    <p:extLst>
      <p:ext uri="{BB962C8B-B14F-4D97-AF65-F5344CB8AC3E}">
        <p14:creationId xmlns:p14="http://schemas.microsoft.com/office/powerpoint/2010/main" val="190751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801076" y="2582155"/>
            <a:ext cx="7856036" cy="30401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Untertitel 2"/>
          <p:cNvSpPr txBox="1">
            <a:spLocks/>
          </p:cNvSpPr>
          <p:nvPr/>
        </p:nvSpPr>
        <p:spPr>
          <a:xfrm>
            <a:off x="801074" y="810118"/>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Um welche Gewohnheiten geht es?</a:t>
            </a:r>
          </a:p>
        </p:txBody>
      </p:sp>
      <p:sp>
        <p:nvSpPr>
          <p:cNvPr id="2" name="Textfeld 1"/>
          <p:cNvSpPr txBox="1"/>
          <p:nvPr/>
        </p:nvSpPr>
        <p:spPr>
          <a:xfrm>
            <a:off x="1100677" y="3030125"/>
            <a:ext cx="7256834" cy="2580194"/>
          </a:xfrm>
          <a:prstGeom prst="rect">
            <a:avLst/>
          </a:prstGeom>
          <a:noFill/>
        </p:spPr>
        <p:txBody>
          <a:bodyPr wrap="square" rtlCol="0">
            <a:spAutoFit/>
          </a:bodyPr>
          <a:lstStyle/>
          <a:p>
            <a:pPr marL="342900" indent="-342900" defTabSz="457200">
              <a:spcBef>
                <a:spcPts val="1000"/>
              </a:spcBef>
              <a:buClr>
                <a:srgbClr val="387B7B"/>
              </a:buClr>
              <a:buSzPct val="80000"/>
              <a:buFont typeface="Wingdings 3" charset="2"/>
              <a:buChar char=""/>
            </a:pPr>
            <a:r>
              <a:rPr lang="de-DE" sz="2000" dirty="0">
                <a:latin typeface="Raleway"/>
              </a:rPr>
              <a:t>Cannabiskonsum</a:t>
            </a:r>
          </a:p>
          <a:p>
            <a:pPr marL="342900" lvl="0" indent="-342900" defTabSz="457200">
              <a:spcBef>
                <a:spcPts val="1000"/>
              </a:spcBef>
              <a:buClr>
                <a:srgbClr val="387B7B"/>
              </a:buClr>
              <a:buSzPct val="80000"/>
              <a:buFont typeface="Wingdings 3" charset="2"/>
              <a:buChar char=""/>
            </a:pPr>
            <a:r>
              <a:rPr lang="de-DE" sz="2000" dirty="0">
                <a:latin typeface="Raleway"/>
              </a:rPr>
              <a:t>Alkoholkonsum</a:t>
            </a:r>
          </a:p>
          <a:p>
            <a:pPr marL="342900" lvl="0" indent="-342900" defTabSz="457200">
              <a:spcBef>
                <a:spcPts val="1000"/>
              </a:spcBef>
              <a:buClr>
                <a:srgbClr val="387B7B"/>
              </a:buClr>
              <a:buSzPct val="80000"/>
              <a:buFont typeface="Wingdings 3" charset="2"/>
              <a:buChar char=""/>
            </a:pPr>
            <a:r>
              <a:rPr lang="de-DE" sz="2000" dirty="0">
                <a:latin typeface="Raleway"/>
              </a:rPr>
              <a:t>Rauchen/Dampfen</a:t>
            </a:r>
          </a:p>
          <a:p>
            <a:pPr marL="342900" lvl="0" indent="-342900" defTabSz="457200">
              <a:spcBef>
                <a:spcPts val="1000"/>
              </a:spcBef>
              <a:buClr>
                <a:srgbClr val="387B7B"/>
              </a:buClr>
              <a:buSzPct val="80000"/>
              <a:buFont typeface="Wingdings 3" charset="2"/>
              <a:buChar char=""/>
            </a:pPr>
            <a:r>
              <a:rPr lang="de-DE" sz="2000" dirty="0">
                <a:latin typeface="Raleway"/>
              </a:rPr>
              <a:t>Gaming</a:t>
            </a:r>
          </a:p>
          <a:p>
            <a:pPr marL="342900" lvl="0" indent="-342900" defTabSz="457200">
              <a:spcBef>
                <a:spcPts val="1000"/>
              </a:spcBef>
              <a:buClr>
                <a:srgbClr val="387B7B"/>
              </a:buClr>
              <a:buSzPct val="80000"/>
              <a:buFont typeface="Wingdings 3" charset="2"/>
              <a:buChar char=""/>
            </a:pPr>
            <a:r>
              <a:rPr lang="de-DE" sz="2000" dirty="0">
                <a:latin typeface="Raleway"/>
              </a:rPr>
              <a:t>Glücksspiel</a:t>
            </a:r>
          </a:p>
          <a:p>
            <a:pPr marL="342900" lvl="0" indent="-342900" defTabSz="457200">
              <a:spcBef>
                <a:spcPts val="1000"/>
              </a:spcBef>
              <a:buClr>
                <a:srgbClr val="387B7B"/>
              </a:buClr>
              <a:buSzPct val="80000"/>
              <a:buFont typeface="Wingdings 3" charset="2"/>
              <a:buChar char=""/>
            </a:pPr>
            <a:r>
              <a:rPr lang="de-DE" sz="2000" dirty="0">
                <a:latin typeface="Raleway"/>
              </a:rPr>
              <a:t>Medienkonsum (</a:t>
            </a:r>
            <a:r>
              <a:rPr lang="de-DE" sz="2000" dirty="0" err="1">
                <a:latin typeface="Raleway"/>
              </a:rPr>
              <a:t>Social</a:t>
            </a:r>
            <a:r>
              <a:rPr lang="de-DE" sz="2000" dirty="0">
                <a:latin typeface="Raleway"/>
              </a:rPr>
              <a:t> Media, Chatten, </a:t>
            </a:r>
            <a:r>
              <a:rPr lang="de-DE" sz="2000" dirty="0" err="1">
                <a:latin typeface="Raleway"/>
              </a:rPr>
              <a:t>Streamen</a:t>
            </a:r>
            <a:r>
              <a:rPr lang="de-DE" sz="2000" dirty="0">
                <a:latin typeface="Raleway"/>
              </a:rPr>
              <a:t>)</a:t>
            </a:r>
          </a:p>
        </p:txBody>
      </p:sp>
      <p:pic>
        <p:nvPicPr>
          <p:cNvPr id="4" name="Picture 5">
            <a:extLst>
              <a:ext uri="{FF2B5EF4-FFF2-40B4-BE49-F238E27FC236}">
                <a16:creationId xmlns:a16="http://schemas.microsoft.com/office/drawing/2014/main" id="{D6CB893B-462E-010F-5DFD-2FA1BDA06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586" y="5625606"/>
            <a:ext cx="989828" cy="98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descr="Ein Bild, das Text, Screenshot, Schrift, Design enthält.&#10;&#10;Automatisch generierte Beschreibung">
            <a:extLst>
              <a:ext uri="{FF2B5EF4-FFF2-40B4-BE49-F238E27FC236}">
                <a16:creationId xmlns:a16="http://schemas.microsoft.com/office/drawing/2014/main" id="{34CA0AEF-8E5A-9F9E-A319-4D225B3F0F07}"/>
              </a:ext>
            </a:extLst>
          </p:cNvPr>
          <p:cNvPicPr>
            <a:picLocks noChangeAspect="1"/>
          </p:cNvPicPr>
          <p:nvPr/>
        </p:nvPicPr>
        <p:blipFill>
          <a:blip r:embed="rId3"/>
          <a:stretch>
            <a:fillRect/>
          </a:stretch>
        </p:blipFill>
        <p:spPr>
          <a:xfrm>
            <a:off x="5759731" y="1570637"/>
            <a:ext cx="6094364" cy="3428746"/>
          </a:xfrm>
          <a:prstGeom prst="rect">
            <a:avLst/>
          </a:prstGeom>
        </p:spPr>
      </p:pic>
    </p:spTree>
    <p:extLst>
      <p:ext uri="{BB962C8B-B14F-4D97-AF65-F5344CB8AC3E}">
        <p14:creationId xmlns:p14="http://schemas.microsoft.com/office/powerpoint/2010/main" val="16464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4283224"/>
          </a:xfrm>
          <a:prstGeom prst="rect">
            <a:avLst/>
          </a:prstGeom>
        </p:spPr>
        <p:txBody>
          <a:bodyPr wrap="square">
            <a:spAutoFit/>
          </a:bodyPr>
          <a:lstStyle/>
          <a:p>
            <a:pPr defTabSz="457200">
              <a:spcBef>
                <a:spcPts val="1000"/>
              </a:spcBef>
              <a:spcAft>
                <a:spcPts val="1200"/>
              </a:spcAft>
              <a:buClr>
                <a:srgbClr val="398080"/>
              </a:buClr>
              <a:buSzPct val="80000"/>
              <a:defRPr/>
            </a:pPr>
            <a:r>
              <a:rPr lang="de-DE" dirty="0">
                <a:latin typeface="Raleway"/>
              </a:rPr>
              <a:t>1. Einstieg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Vorstellungsrunde - Erwartungen</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Warum Suchtprävention an (beruflichen) Schulen?</a:t>
            </a:r>
          </a:p>
          <a:p>
            <a:pPr defTabSz="457200">
              <a:spcBef>
                <a:spcPts val="1000"/>
              </a:spcBef>
              <a:spcAft>
                <a:spcPts val="1200"/>
              </a:spcAft>
              <a:buClr>
                <a:srgbClr val="398080"/>
              </a:buClr>
              <a:buSzPct val="80000"/>
              <a:defRPr/>
            </a:pPr>
            <a:r>
              <a:rPr lang="de-DE" dirty="0">
                <a:latin typeface="Raleway"/>
              </a:rPr>
              <a:t>2. Meine Zeit ohne - Die Challenge</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Worum geht es bei </a:t>
            </a:r>
            <a:r>
              <a:rPr lang="de-DE" dirty="0" err="1">
                <a:latin typeface="Raleway"/>
              </a:rPr>
              <a:t>MZo</a:t>
            </a:r>
            <a:r>
              <a:rPr lang="de-DE"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 und wie kann man </a:t>
            </a:r>
            <a:r>
              <a:rPr lang="de-DE" dirty="0" err="1">
                <a:latin typeface="Raleway"/>
              </a:rPr>
              <a:t>MZo</a:t>
            </a:r>
            <a:r>
              <a:rPr lang="de-DE" dirty="0">
                <a:latin typeface="Raleway"/>
              </a:rPr>
              <a:t> einsetzen?</a:t>
            </a:r>
          </a:p>
          <a:p>
            <a:pPr defTabSz="457200">
              <a:spcBef>
                <a:spcPts val="1000"/>
              </a:spcBef>
              <a:spcAft>
                <a:spcPts val="1200"/>
              </a:spcAft>
              <a:buClr>
                <a:srgbClr val="398080"/>
              </a:buClr>
              <a:buSzPct val="80000"/>
              <a:defRPr/>
            </a:pPr>
            <a:r>
              <a:rPr lang="de-DE" dirty="0">
                <a:latin typeface="Raleway"/>
              </a:rPr>
              <a:t>3. Evidenzbasierung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Ausgewählte Ergebnisse der Evaluation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Übersicht</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a:extLst>
              <a:ext uri="{FF2B5EF4-FFF2-40B4-BE49-F238E27FC236}">
                <a16:creationId xmlns:a16="http://schemas.microsoft.com/office/drawing/2014/main" id="{CC4D269F-4497-4F0E-A484-7BC63B88F84E}"/>
              </a:ext>
            </a:extLst>
          </p:cNvPr>
          <p:cNvSpPr txBox="1">
            <a:spLocks/>
          </p:cNvSpPr>
          <p:nvPr/>
        </p:nvSpPr>
        <p:spPr>
          <a:xfrm>
            <a:off x="8637659" y="2390946"/>
            <a:ext cx="3136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300" b="1" dirty="0">
                <a:solidFill>
                  <a:srgbClr val="3A8181"/>
                </a:solidFill>
                <a:latin typeface="Raleway" pitchFamily="2" charset="0"/>
              </a:rPr>
              <a:t>Förderung</a:t>
            </a:r>
          </a:p>
        </p:txBody>
      </p:sp>
      <p:pic>
        <p:nvPicPr>
          <p:cNvPr id="8" name="Grafik 7">
            <a:extLst>
              <a:ext uri="{FF2B5EF4-FFF2-40B4-BE49-F238E27FC236}">
                <a16:creationId xmlns:a16="http://schemas.microsoft.com/office/drawing/2014/main" id="{47D2BD4F-4BBF-4A67-A460-26350CA87481}"/>
              </a:ext>
            </a:extLst>
          </p:cNvPr>
          <p:cNvPicPr>
            <a:picLocks noChangeAspect="1"/>
          </p:cNvPicPr>
          <p:nvPr/>
        </p:nvPicPr>
        <p:blipFill>
          <a:blip r:embed="rId4"/>
          <a:stretch>
            <a:fillRect/>
          </a:stretch>
        </p:blipFill>
        <p:spPr>
          <a:xfrm>
            <a:off x="8637659" y="3453427"/>
            <a:ext cx="2884492" cy="1067262"/>
          </a:xfrm>
          <a:prstGeom prst="rect">
            <a:avLst/>
          </a:prstGeom>
        </p:spPr>
      </p:pic>
    </p:spTree>
    <p:extLst>
      <p:ext uri="{BB962C8B-B14F-4D97-AF65-F5344CB8AC3E}">
        <p14:creationId xmlns:p14="http://schemas.microsoft.com/office/powerpoint/2010/main" val="193979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A054AC9-14EB-073E-8968-A74E2C23F667}"/>
              </a:ext>
            </a:extLst>
          </p:cNvPr>
          <p:cNvPicPr>
            <a:picLocks noChangeAspect="1"/>
          </p:cNvPicPr>
          <p:nvPr/>
        </p:nvPicPr>
        <p:blipFill>
          <a:blip r:embed="rId2"/>
          <a:stretch>
            <a:fillRect/>
          </a:stretch>
        </p:blipFill>
        <p:spPr>
          <a:xfrm>
            <a:off x="4413045" y="2077279"/>
            <a:ext cx="3365910" cy="3281055"/>
          </a:xfrm>
          <a:prstGeom prst="rect">
            <a:avLst/>
          </a:prstGeom>
        </p:spPr>
      </p:pic>
      <p:sp>
        <p:nvSpPr>
          <p:cNvPr id="5" name="Textfeld 4">
            <a:extLst>
              <a:ext uri="{FF2B5EF4-FFF2-40B4-BE49-F238E27FC236}">
                <a16:creationId xmlns:a16="http://schemas.microsoft.com/office/drawing/2014/main" id="{969E064F-30D8-2CA6-43F3-710DFBBBA9F7}"/>
              </a:ext>
            </a:extLst>
          </p:cNvPr>
          <p:cNvSpPr txBox="1"/>
          <p:nvPr/>
        </p:nvSpPr>
        <p:spPr>
          <a:xfrm>
            <a:off x="1150454" y="1594438"/>
            <a:ext cx="7764946" cy="461665"/>
          </a:xfrm>
          <a:prstGeom prst="rect">
            <a:avLst/>
          </a:prstGeom>
          <a:noFill/>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App frei verfügbar in gängigen App-Stores</a:t>
            </a:r>
          </a:p>
        </p:txBody>
      </p:sp>
    </p:spTree>
    <p:extLst>
      <p:ext uri="{BB962C8B-B14F-4D97-AF65-F5344CB8AC3E}">
        <p14:creationId xmlns:p14="http://schemas.microsoft.com/office/powerpoint/2010/main" val="364369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B0798-4789-5DC4-F24B-D2C1A1FA695B}"/>
              </a:ext>
            </a:extLst>
          </p:cNvPr>
          <p:cNvSpPr>
            <a:spLocks noGrp="1"/>
          </p:cNvSpPr>
          <p:nvPr>
            <p:ph type="title"/>
          </p:nvPr>
        </p:nvSpPr>
        <p:spPr>
          <a:xfrm>
            <a:off x="838200" y="371618"/>
            <a:ext cx="9817453" cy="622070"/>
          </a:xfrm>
        </p:spPr>
        <p:txBody>
          <a:bodyPr>
            <a:normAutofit/>
          </a:bodyPr>
          <a:lstStyle/>
          <a:p>
            <a:r>
              <a:rPr lang="de-DE" sz="3300" b="1" dirty="0">
                <a:solidFill>
                  <a:srgbClr val="3A8181"/>
                </a:solidFill>
                <a:latin typeface="Raleway" pitchFamily="2" charset="0"/>
              </a:rPr>
              <a:t>App-basierte Intervention</a:t>
            </a:r>
          </a:p>
        </p:txBody>
      </p:sp>
      <p:pic>
        <p:nvPicPr>
          <p:cNvPr id="14" name="Inhaltsplatzhalter 13">
            <a:extLst>
              <a:ext uri="{FF2B5EF4-FFF2-40B4-BE49-F238E27FC236}">
                <a16:creationId xmlns:a16="http://schemas.microsoft.com/office/drawing/2014/main" id="{A35D9A48-5417-DF0A-3FE6-FA7C9E6897A9}"/>
              </a:ext>
            </a:extLst>
          </p:cNvPr>
          <p:cNvPicPr>
            <a:picLocks noGrp="1" noChangeAspect="1"/>
          </p:cNvPicPr>
          <p:nvPr>
            <p:ph sz="quarter" idx="22"/>
          </p:nvPr>
        </p:nvPicPr>
        <p:blipFill rotWithShape="1">
          <a:blip r:embed="rId3" cstate="print">
            <a:extLst>
              <a:ext uri="{28A0092B-C50C-407E-A947-70E740481C1C}">
                <a14:useLocalDpi xmlns:a14="http://schemas.microsoft.com/office/drawing/2010/main" val="0"/>
              </a:ext>
            </a:extLst>
          </a:blip>
          <a:srcRect t="3732" b="6048"/>
          <a:stretch/>
        </p:blipFill>
        <p:spPr>
          <a:xfrm>
            <a:off x="1056485" y="1358539"/>
            <a:ext cx="2322390" cy="4632960"/>
          </a:xfrm>
          <a:ln w="28575">
            <a:solidFill>
              <a:schemeClr val="bg1">
                <a:lumMod val="85000"/>
              </a:schemeClr>
            </a:solidFill>
          </a:ln>
        </p:spPr>
      </p:pic>
      <p:pic>
        <p:nvPicPr>
          <p:cNvPr id="16" name="Grafik 15">
            <a:extLst>
              <a:ext uri="{FF2B5EF4-FFF2-40B4-BE49-F238E27FC236}">
                <a16:creationId xmlns:a16="http://schemas.microsoft.com/office/drawing/2014/main" id="{6745321D-0153-94B1-3E56-467B7B591E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31" b="6299"/>
          <a:stretch/>
        </p:blipFill>
        <p:spPr>
          <a:xfrm>
            <a:off x="3631018" y="1358539"/>
            <a:ext cx="2322390" cy="4632960"/>
          </a:xfrm>
          <a:prstGeom prst="rect">
            <a:avLst/>
          </a:prstGeom>
          <a:ln w="28575">
            <a:solidFill>
              <a:schemeClr val="bg1">
                <a:lumMod val="85000"/>
              </a:schemeClr>
            </a:solidFill>
          </a:ln>
        </p:spPr>
      </p:pic>
      <p:pic>
        <p:nvPicPr>
          <p:cNvPr id="18" name="Grafik 17" descr="Ein Bild, das Text enthält.&#10;&#10;Automatisch generierte Beschreibung">
            <a:extLst>
              <a:ext uri="{FF2B5EF4-FFF2-40B4-BE49-F238E27FC236}">
                <a16:creationId xmlns:a16="http://schemas.microsoft.com/office/drawing/2014/main" id="{9702C017-B948-9023-CA83-15633B26DA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305" b="5900"/>
          <a:stretch/>
        </p:blipFill>
        <p:spPr>
          <a:xfrm>
            <a:off x="6205551" y="1358539"/>
            <a:ext cx="2321744" cy="4632960"/>
          </a:xfrm>
          <a:prstGeom prst="rect">
            <a:avLst/>
          </a:prstGeom>
          <a:ln w="28575">
            <a:solidFill>
              <a:schemeClr val="bg1">
                <a:lumMod val="85000"/>
              </a:schemeClr>
            </a:solidFill>
          </a:ln>
        </p:spPr>
      </p:pic>
      <p:pic>
        <p:nvPicPr>
          <p:cNvPr id="20" name="Grafik 19">
            <a:extLst>
              <a:ext uri="{FF2B5EF4-FFF2-40B4-BE49-F238E27FC236}">
                <a16:creationId xmlns:a16="http://schemas.microsoft.com/office/drawing/2014/main" id="{BDCFC1EF-96C8-B071-FD3D-3655E5B0BBB8}"/>
              </a:ext>
            </a:extLst>
          </p:cNvPr>
          <p:cNvPicPr>
            <a:picLocks noChangeAspect="1"/>
          </p:cNvPicPr>
          <p:nvPr/>
        </p:nvPicPr>
        <p:blipFill rotWithShape="1">
          <a:blip r:embed="rId6"/>
          <a:srcRect t="347" r="2258" b="5153"/>
          <a:stretch/>
        </p:blipFill>
        <p:spPr>
          <a:xfrm>
            <a:off x="8779438" y="1358539"/>
            <a:ext cx="2321744" cy="4632960"/>
          </a:xfrm>
          <a:prstGeom prst="rect">
            <a:avLst/>
          </a:prstGeom>
          <a:ln w="28575">
            <a:solidFill>
              <a:schemeClr val="bg1">
                <a:lumMod val="85000"/>
              </a:schemeClr>
            </a:solidFill>
          </a:ln>
        </p:spPr>
      </p:pic>
      <p:pic>
        <p:nvPicPr>
          <p:cNvPr id="6" name="Picture 5">
            <a:extLst>
              <a:ext uri="{FF2B5EF4-FFF2-40B4-BE49-F238E27FC236}">
                <a16:creationId xmlns:a16="http://schemas.microsoft.com/office/drawing/2014/main" id="{70031B45-EBB7-0CA5-C9CB-5B13E2C77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3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612900" y="2682786"/>
            <a:ext cx="9321800" cy="1200329"/>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Durch das Erleben eines bewussten Verzichts soll ein eigenverantwortlicher und kontrollierter Umgang mit Konsummitteln und Medien gefördert werden.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928455" y="1153018"/>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Ziel von „Meine Zeit ohne“</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84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99979-B9FA-B501-90EA-B8090C550D0D}"/>
              </a:ext>
            </a:extLst>
          </p:cNvPr>
          <p:cNvSpPr>
            <a:spLocks noGrp="1"/>
          </p:cNvSpPr>
          <p:nvPr>
            <p:ph type="title"/>
          </p:nvPr>
        </p:nvSpPr>
        <p:spPr/>
        <p:txBody>
          <a:bodyPr/>
          <a:lstStyle/>
          <a:p>
            <a:r>
              <a:rPr lang="de-DE" b="1" dirty="0">
                <a:solidFill>
                  <a:srgbClr val="3A8181"/>
                </a:solidFill>
                <a:latin typeface="Raleway"/>
              </a:rPr>
              <a:t>Wo und wie kann man </a:t>
            </a:r>
            <a:r>
              <a:rPr lang="de-DE" b="1" dirty="0" err="1">
                <a:solidFill>
                  <a:srgbClr val="3A8181"/>
                </a:solidFill>
                <a:latin typeface="Raleway"/>
              </a:rPr>
              <a:t>MZo</a:t>
            </a:r>
            <a:r>
              <a:rPr lang="de-DE" b="1" dirty="0">
                <a:solidFill>
                  <a:srgbClr val="3A8181"/>
                </a:solidFill>
                <a:latin typeface="Raleway"/>
              </a:rPr>
              <a:t> einsetzen?</a:t>
            </a:r>
            <a:endParaRPr lang="de-DE" b="1" dirty="0">
              <a:solidFill>
                <a:srgbClr val="3A8181"/>
              </a:solidFill>
            </a:endParaRPr>
          </a:p>
        </p:txBody>
      </p:sp>
      <p:sp>
        <p:nvSpPr>
          <p:cNvPr id="3" name="Textplatzhalter 2">
            <a:extLst>
              <a:ext uri="{FF2B5EF4-FFF2-40B4-BE49-F238E27FC236}">
                <a16:creationId xmlns:a16="http://schemas.microsoft.com/office/drawing/2014/main" id="{44D175EA-1C91-13C8-6A62-396EB884D45C}"/>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93828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4C4EA3F9-9E81-4929-BCFC-1378D60FDCB6}"/>
              </a:ext>
            </a:extLst>
          </p:cNvPr>
          <p:cNvSpPr txBox="1"/>
          <p:nvPr/>
        </p:nvSpPr>
        <p:spPr>
          <a:xfrm>
            <a:off x="1012677" y="2967335"/>
            <a:ext cx="10467929" cy="1200329"/>
          </a:xfrm>
          <a:prstGeom prst="rect">
            <a:avLst/>
          </a:prstGeom>
          <a:noFill/>
        </p:spPr>
        <p:txBody>
          <a:bodyPr wrap="none" rtlCol="0">
            <a:spAutoFit/>
          </a:bodyPr>
          <a:lstStyle/>
          <a:p>
            <a:pPr algn="ctr"/>
            <a:r>
              <a:rPr lang="de-DE" dirty="0">
                <a:latin typeface="Raleway" pitchFamily="2" charset="0"/>
              </a:rPr>
              <a:t>Erklärvideo zu den Einsatzmöglichkeiten: </a:t>
            </a:r>
          </a:p>
          <a:p>
            <a:pPr algn="ctr"/>
            <a:endParaRPr lang="de-DE" dirty="0">
              <a:latin typeface="Raleway" pitchFamily="2" charset="0"/>
            </a:endParaRPr>
          </a:p>
          <a:p>
            <a:pPr algn="ctr"/>
            <a:r>
              <a:rPr lang="de-DE" dirty="0">
                <a:latin typeface="Raleway" pitchFamily="2" charset="0"/>
                <a:hlinkClick r:id="rId3"/>
              </a:rPr>
              <a:t>https://www.meine-zeit-ohne.de/media/videos/MZo_Video_Einsatzm%C3%B6glichkeiten.mp4</a:t>
            </a:r>
            <a:endParaRPr lang="de-DE" dirty="0">
              <a:latin typeface="Raleway" pitchFamily="2" charset="0"/>
            </a:endParaRPr>
          </a:p>
          <a:p>
            <a:pPr algn="ctr"/>
            <a:endParaRPr lang="de-DE" dirty="0">
              <a:latin typeface="Raleway" pitchFamily="2" charset="0"/>
            </a:endParaRPr>
          </a:p>
        </p:txBody>
      </p:sp>
    </p:spTree>
    <p:extLst>
      <p:ext uri="{BB962C8B-B14F-4D97-AF65-F5344CB8AC3E}">
        <p14:creationId xmlns:p14="http://schemas.microsoft.com/office/powerpoint/2010/main" val="54754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993913" y="1691533"/>
            <a:ext cx="9510931" cy="3718967"/>
          </a:xfrm>
          <a:prstGeom prst="rect">
            <a:avLst/>
          </a:prstGeom>
        </p:spPr>
        <p:txBody>
          <a:bodyPr wrap="square">
            <a:spAutoFit/>
          </a:bodyPr>
          <a:lstStyle/>
          <a:p>
            <a:pPr defTabSz="457200">
              <a:spcBef>
                <a:spcPts val="1000"/>
              </a:spcBef>
              <a:spcAft>
                <a:spcPts val="1200"/>
              </a:spcAft>
              <a:buClr>
                <a:srgbClr val="398080"/>
              </a:buClr>
              <a:buSzPct val="80000"/>
              <a:defRPr/>
            </a:pPr>
            <a:r>
              <a:rPr lang="de-DE" sz="2400" dirty="0">
                <a:latin typeface="Raleway"/>
              </a:rPr>
              <a:t>Berufsschulen und allgemeinbildende Schulen ab Klassenstufe 9:</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in einzelnen Klassen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Aktion in der gesamten Schule</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„Add-on“ zu anderen Maßnahmen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Individual-Challenge</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als Tool im Beratungssetting (z. B. in der Schulsozialarbeit)</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928455" y="761366"/>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Einsatzbereich: Schulsetting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59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983974" y="1691533"/>
            <a:ext cx="9520870" cy="1113125"/>
          </a:xfrm>
          <a:prstGeom prst="rect">
            <a:avLst/>
          </a:prstGeom>
        </p:spPr>
        <p:txBody>
          <a:bodyPr wrap="square">
            <a:spAutoFit/>
          </a:bodyPr>
          <a:lstStyle/>
          <a:p>
            <a:pPr defTabSz="457200">
              <a:spcBef>
                <a:spcPts val="1000"/>
              </a:spcBef>
              <a:spcAft>
                <a:spcPts val="1200"/>
              </a:spcAft>
              <a:buClr>
                <a:srgbClr val="398080"/>
              </a:buClr>
              <a:buSzPct val="80000"/>
              <a:defRPr/>
            </a:pPr>
            <a:r>
              <a:rPr lang="de-DE" sz="2400" dirty="0">
                <a:latin typeface="Raleway"/>
              </a:rPr>
              <a:t>Berufsschulen und allgemeinbildende Schulen ab Klassenstufe 9:</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Mit oder ohne umfassende Einführung/Abschlussgespräch</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928455" y="761366"/>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Einsatzbereich: Schulsetting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55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F4AEBD9-6E08-4B42-BB7D-A40117F02A8A}"/>
              </a:ext>
            </a:extLst>
          </p:cNvPr>
          <p:cNvSpPr txBox="1">
            <a:spLocks/>
          </p:cNvSpPr>
          <p:nvPr/>
        </p:nvSpPr>
        <p:spPr>
          <a:xfrm>
            <a:off x="4899660" y="710224"/>
            <a:ext cx="2465782"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Einbettung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descr="Ein Bild, das Text, Screenshot, Schrift, Design enthält.&#10;&#10;Automatisch generierte Beschreibung">
            <a:extLst>
              <a:ext uri="{FF2B5EF4-FFF2-40B4-BE49-F238E27FC236}">
                <a16:creationId xmlns:a16="http://schemas.microsoft.com/office/drawing/2014/main" id="{408186F1-09A9-708D-ADAF-9CEFF4DE4E1B}"/>
              </a:ext>
            </a:extLst>
          </p:cNvPr>
          <p:cNvPicPr>
            <a:picLocks noChangeAspect="1"/>
          </p:cNvPicPr>
          <p:nvPr/>
        </p:nvPicPr>
        <p:blipFill>
          <a:blip r:embed="rId4"/>
          <a:stretch>
            <a:fillRect/>
          </a:stretch>
        </p:blipFill>
        <p:spPr>
          <a:xfrm>
            <a:off x="4100267" y="1799541"/>
            <a:ext cx="3991466" cy="2245636"/>
          </a:xfrm>
          <a:prstGeom prst="rect">
            <a:avLst/>
          </a:prstGeom>
        </p:spPr>
      </p:pic>
      <p:cxnSp>
        <p:nvCxnSpPr>
          <p:cNvPr id="6" name="Gerade Verbindung mit Pfeil 5">
            <a:extLst>
              <a:ext uri="{FF2B5EF4-FFF2-40B4-BE49-F238E27FC236}">
                <a16:creationId xmlns:a16="http://schemas.microsoft.com/office/drawing/2014/main" id="{3638DC8A-4BE2-5AF5-8BE1-0819F9E2F2DC}"/>
              </a:ext>
            </a:extLst>
          </p:cNvPr>
          <p:cNvCxnSpPr>
            <a:cxnSpLocks/>
          </p:cNvCxnSpPr>
          <p:nvPr/>
        </p:nvCxnSpPr>
        <p:spPr>
          <a:xfrm flipH="1">
            <a:off x="2087217" y="4051850"/>
            <a:ext cx="1610139" cy="10237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31ACAFB-B728-B0F8-7C22-382E24003CDA}"/>
              </a:ext>
            </a:extLst>
          </p:cNvPr>
          <p:cNvCxnSpPr>
            <a:cxnSpLocks/>
          </p:cNvCxnSpPr>
          <p:nvPr/>
        </p:nvCxnSpPr>
        <p:spPr>
          <a:xfrm>
            <a:off x="8517835" y="4051851"/>
            <a:ext cx="1143000" cy="10237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08F7701F-9A8F-CBD6-9F7D-E7BED51E85EE}"/>
              </a:ext>
            </a:extLst>
          </p:cNvPr>
          <p:cNvSpPr txBox="1"/>
          <p:nvPr/>
        </p:nvSpPr>
        <p:spPr>
          <a:xfrm>
            <a:off x="347870" y="5257800"/>
            <a:ext cx="3752397" cy="707886"/>
          </a:xfrm>
          <a:prstGeom prst="rect">
            <a:avLst/>
          </a:prstGeom>
          <a:noFill/>
        </p:spPr>
        <p:txBody>
          <a:bodyPr wrap="square" rtlCol="0">
            <a:spAutoFit/>
          </a:bodyPr>
          <a:lstStyle/>
          <a:p>
            <a:r>
              <a:rPr lang="de-DE" sz="2000" dirty="0">
                <a:latin typeface="Raleway" pitchFamily="2" charset="0"/>
              </a:rPr>
              <a:t>Einführung und Abschluss durch Fachkräfte</a:t>
            </a:r>
          </a:p>
        </p:txBody>
      </p:sp>
      <p:sp>
        <p:nvSpPr>
          <p:cNvPr id="14" name="Textfeld 13">
            <a:extLst>
              <a:ext uri="{FF2B5EF4-FFF2-40B4-BE49-F238E27FC236}">
                <a16:creationId xmlns:a16="http://schemas.microsoft.com/office/drawing/2014/main" id="{42B3D236-B9C8-9D1C-5CB8-BE8A2B0D980B}"/>
              </a:ext>
            </a:extLst>
          </p:cNvPr>
          <p:cNvSpPr txBox="1"/>
          <p:nvPr/>
        </p:nvSpPr>
        <p:spPr>
          <a:xfrm>
            <a:off x="8517834" y="5257800"/>
            <a:ext cx="2615739" cy="400110"/>
          </a:xfrm>
          <a:prstGeom prst="rect">
            <a:avLst/>
          </a:prstGeom>
          <a:noFill/>
        </p:spPr>
        <p:txBody>
          <a:bodyPr wrap="square" rtlCol="0">
            <a:spAutoFit/>
          </a:bodyPr>
          <a:lstStyle/>
          <a:p>
            <a:r>
              <a:rPr lang="de-DE" sz="2000" dirty="0" err="1">
                <a:latin typeface="Raleway" pitchFamily="2" charset="0"/>
              </a:rPr>
              <a:t>Social</a:t>
            </a:r>
            <a:r>
              <a:rPr lang="de-DE" sz="2000" dirty="0">
                <a:latin typeface="Raleway" pitchFamily="2" charset="0"/>
              </a:rPr>
              <a:t> Media/Poster</a:t>
            </a:r>
          </a:p>
        </p:txBody>
      </p:sp>
    </p:spTree>
    <p:extLst>
      <p:ext uri="{BB962C8B-B14F-4D97-AF65-F5344CB8AC3E}">
        <p14:creationId xmlns:p14="http://schemas.microsoft.com/office/powerpoint/2010/main" val="309739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19AB-813C-FD1B-2D70-D4F39ECC059A}"/>
              </a:ext>
            </a:extLst>
          </p:cNvPr>
          <p:cNvSpPr>
            <a:spLocks noGrp="1"/>
          </p:cNvSpPr>
          <p:nvPr>
            <p:ph type="title"/>
          </p:nvPr>
        </p:nvSpPr>
        <p:spPr>
          <a:xfrm>
            <a:off x="451962" y="387381"/>
            <a:ext cx="9817453" cy="622070"/>
          </a:xfrm>
        </p:spPr>
        <p:txBody>
          <a:bodyPr>
            <a:noAutofit/>
          </a:bodyPr>
          <a:lstStyle/>
          <a:p>
            <a:r>
              <a:rPr lang="de-DE" sz="3300" b="1" dirty="0">
                <a:solidFill>
                  <a:srgbClr val="3A8181"/>
                </a:solidFill>
                <a:latin typeface="Raleway" pitchFamily="2" charset="0"/>
              </a:rPr>
              <a:t>Zur Einführung in Klassengefügen</a:t>
            </a:r>
          </a:p>
        </p:txBody>
      </p:sp>
      <p:sp>
        <p:nvSpPr>
          <p:cNvPr id="3" name="Inhaltsplatzhalter 2">
            <a:extLst>
              <a:ext uri="{FF2B5EF4-FFF2-40B4-BE49-F238E27FC236}">
                <a16:creationId xmlns:a16="http://schemas.microsoft.com/office/drawing/2014/main" id="{F4153395-5E38-5BC9-9A52-7B90E89B5887}"/>
              </a:ext>
            </a:extLst>
          </p:cNvPr>
          <p:cNvSpPr>
            <a:spLocks noGrp="1"/>
          </p:cNvSpPr>
          <p:nvPr>
            <p:ph sz="quarter" idx="22"/>
          </p:nvPr>
        </p:nvSpPr>
        <p:spPr/>
        <p:txBody>
          <a:bodyPr/>
          <a:lstStyle/>
          <a:p>
            <a:endParaRPr lang="de-DE"/>
          </a:p>
        </p:txBody>
      </p:sp>
      <p:sp>
        <p:nvSpPr>
          <p:cNvPr id="4" name="Textplatzhalter 3">
            <a:extLst>
              <a:ext uri="{FF2B5EF4-FFF2-40B4-BE49-F238E27FC236}">
                <a16:creationId xmlns:a16="http://schemas.microsoft.com/office/drawing/2014/main" id="{16A2ECBA-E5C5-AEEF-E35E-E14706E830A1}"/>
              </a:ext>
            </a:extLst>
          </p:cNvPr>
          <p:cNvSpPr>
            <a:spLocks noGrp="1"/>
          </p:cNvSpPr>
          <p:nvPr>
            <p:ph type="body" sz="quarter" idx="21"/>
          </p:nvPr>
        </p:nvSpPr>
        <p:spPr>
          <a:xfrm>
            <a:off x="519073" y="1265505"/>
            <a:ext cx="9817453" cy="284400"/>
          </a:xfrm>
        </p:spPr>
        <p:txBody>
          <a:bodyPr/>
          <a:lstStyle/>
          <a:p>
            <a:r>
              <a:rPr lang="de-DE" sz="2400" dirty="0">
                <a:latin typeface="Raleway"/>
                <a:ea typeface="+mn-ea"/>
                <a:cs typeface="+mn-cs"/>
              </a:rPr>
              <a:t>Infomaterial finden Sie auf der Website </a:t>
            </a:r>
            <a:r>
              <a:rPr lang="de-DE" sz="24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www.meine-zeit-ohne.de</a:t>
            </a:r>
            <a:r>
              <a:rPr lang="de-DE" sz="2400" dirty="0">
                <a:solidFill>
                  <a:schemeClr val="accent5"/>
                </a:solidFill>
                <a:latin typeface="Raleway"/>
                <a:ea typeface="+mn-ea"/>
                <a:cs typeface="+mn-cs"/>
              </a:rPr>
              <a:t> </a:t>
            </a:r>
          </a:p>
        </p:txBody>
      </p:sp>
      <p:pic>
        <p:nvPicPr>
          <p:cNvPr id="5" name="Picture 5">
            <a:extLst>
              <a:ext uri="{FF2B5EF4-FFF2-40B4-BE49-F238E27FC236}">
                <a16:creationId xmlns:a16="http://schemas.microsoft.com/office/drawing/2014/main" id="{1A201270-DBE9-EE7B-3E80-BB4FB105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8FE55D4-E445-5DC1-47B4-70AD1F06B3F2}"/>
              </a:ext>
            </a:extLst>
          </p:cNvPr>
          <p:cNvPicPr>
            <a:picLocks noChangeAspect="1"/>
          </p:cNvPicPr>
          <p:nvPr/>
        </p:nvPicPr>
        <p:blipFill>
          <a:blip r:embed="rId5"/>
          <a:stretch>
            <a:fillRect/>
          </a:stretch>
        </p:blipFill>
        <p:spPr>
          <a:xfrm>
            <a:off x="661987" y="1805959"/>
            <a:ext cx="9817453" cy="4138646"/>
          </a:xfrm>
          <a:prstGeom prst="rect">
            <a:avLst/>
          </a:prstGeom>
        </p:spPr>
      </p:pic>
      <p:sp>
        <p:nvSpPr>
          <p:cNvPr id="9" name="Ellipse 8">
            <a:extLst>
              <a:ext uri="{FF2B5EF4-FFF2-40B4-BE49-F238E27FC236}">
                <a16:creationId xmlns:a16="http://schemas.microsoft.com/office/drawing/2014/main" id="{73328248-C16A-DA3E-AD31-813DD8A13ECA}"/>
              </a:ext>
            </a:extLst>
          </p:cNvPr>
          <p:cNvSpPr/>
          <p:nvPr/>
        </p:nvSpPr>
        <p:spPr>
          <a:xfrm>
            <a:off x="5938576" y="2706247"/>
            <a:ext cx="2542233" cy="499177"/>
          </a:xfrm>
          <a:prstGeom prst="ellipse">
            <a:avLst/>
          </a:prstGeom>
          <a:noFill/>
          <a:ln w="38100" cap="flat" cmpd="sng" algn="ctr">
            <a:solidFill>
              <a:srgbClr val="3A818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dirty="0"/>
          </a:p>
        </p:txBody>
      </p:sp>
    </p:spTree>
    <p:extLst>
      <p:ext uri="{BB962C8B-B14F-4D97-AF65-F5344CB8AC3E}">
        <p14:creationId xmlns:p14="http://schemas.microsoft.com/office/powerpoint/2010/main" val="249900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282148" y="399605"/>
            <a:ext cx="10167730" cy="1157187"/>
          </a:xfrm>
        </p:spPr>
        <p:txBody>
          <a:bodyPr>
            <a:noAutofit/>
          </a:bodyPr>
          <a:lstStyle/>
          <a:p>
            <a:pPr lvl="0" algn="l"/>
            <a:br>
              <a:rPr lang="de-DE" sz="1800" b="1" dirty="0">
                <a:solidFill>
                  <a:srgbClr val="008080"/>
                </a:solidFill>
                <a:latin typeface="Raleway"/>
              </a:rPr>
            </a:br>
            <a:r>
              <a:rPr lang="de-DE" sz="2400" i="1" dirty="0">
                <a:solidFill>
                  <a:srgbClr val="008080"/>
                </a:solidFill>
                <a:latin typeface="Raleway"/>
              </a:rPr>
              <a:t> „Unser Raum stellt jetzt eine Deutschlandkarte dar. Bitte stellen Sie sich nach Ihrem Geburtsort auf.“</a:t>
            </a:r>
            <a:br>
              <a:rPr lang="de-DE" sz="1700" i="1" dirty="0"/>
            </a:br>
            <a:endParaRPr lang="de-DE" sz="1700" dirty="0"/>
          </a:p>
        </p:txBody>
      </p:sp>
      <p:sp>
        <p:nvSpPr>
          <p:cNvPr id="6" name="Textfeld 5">
            <a:extLst>
              <a:ext uri="{FF2B5EF4-FFF2-40B4-BE49-F238E27FC236}">
                <a16:creationId xmlns:a16="http://schemas.microsoft.com/office/drawing/2014/main" id="{7514C502-3FF6-6E36-4B4C-7CA44D1DF831}"/>
              </a:ext>
            </a:extLst>
          </p:cNvPr>
          <p:cNvSpPr txBox="1"/>
          <p:nvPr/>
        </p:nvSpPr>
        <p:spPr>
          <a:xfrm>
            <a:off x="1014884" y="2969847"/>
            <a:ext cx="9897626" cy="646331"/>
          </a:xfrm>
          <a:prstGeom prst="rect">
            <a:avLst/>
          </a:prstGeom>
          <a:noFill/>
        </p:spPr>
        <p:txBody>
          <a:bodyPr wrap="square">
            <a:spAutoFit/>
          </a:bodyPr>
          <a:lstStyle/>
          <a:p>
            <a:r>
              <a:rPr lang="de-DE" dirty="0">
                <a:hlinkClick r:id="rId3"/>
              </a:rPr>
              <a:t>https://www.taskcards.de/#/board/9764b51f-07ef-4830-888f-840f8704bdc9?token=4c4a4260-7a74-429f-a309-5ee44d2aa8e8</a:t>
            </a:r>
            <a:endParaRPr lang="de-DE" dirty="0"/>
          </a:p>
        </p:txBody>
      </p:sp>
    </p:spTree>
    <p:extLst>
      <p:ext uri="{BB962C8B-B14F-4D97-AF65-F5344CB8AC3E}">
        <p14:creationId xmlns:p14="http://schemas.microsoft.com/office/powerpoint/2010/main" val="193947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2759730"/>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Name</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Tätigkeit</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Wo sind Ihre Berührungspunkte mit Suchtprävention?</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Wie viel wissen Sie über </a:t>
            </a:r>
            <a:r>
              <a:rPr lang="de-DE" sz="2000" dirty="0" err="1">
                <a:latin typeface="Raleway"/>
              </a:rPr>
              <a:t>MZo</a:t>
            </a:r>
            <a:r>
              <a:rPr lang="de-DE" sz="2000"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sz="2000" dirty="0">
                <a:latin typeface="Raleway"/>
              </a:rPr>
              <a:t>Erwartungen an die Veranstaltung – mit was möchten Sie herausgehen?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Vorstellungsrunde</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75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2148" y="399605"/>
            <a:ext cx="10167730" cy="1157187"/>
          </a:xfrm>
        </p:spPr>
        <p:txBody>
          <a:bodyPr>
            <a:noAutofit/>
          </a:bodyPr>
          <a:lstStyle/>
          <a:p>
            <a:pPr lvl="0" algn="l"/>
            <a:br>
              <a:rPr lang="de-DE" sz="1800" b="1" dirty="0">
                <a:solidFill>
                  <a:srgbClr val="008080"/>
                </a:solidFill>
                <a:latin typeface="Raleway"/>
              </a:rPr>
            </a:br>
            <a:r>
              <a:rPr lang="de-DE" sz="2400" i="1" dirty="0">
                <a:solidFill>
                  <a:srgbClr val="008080"/>
                </a:solidFill>
                <a:latin typeface="Raleway"/>
              </a:rPr>
              <a:t> „Unser Raum stellt jetzt eine Deutschlandkarte dar. Bitte stellen Sie sich nach Ihrem Geburtsort auf.“</a:t>
            </a:r>
            <a:br>
              <a:rPr lang="de-DE" sz="1700" i="1" dirty="0"/>
            </a:br>
            <a:endParaRPr lang="de-DE" sz="1700" dirty="0"/>
          </a:p>
        </p:txBody>
      </p:sp>
      <p:sp>
        <p:nvSpPr>
          <p:cNvPr id="5" name="Rechteck 4"/>
          <p:cNvSpPr/>
          <p:nvPr/>
        </p:nvSpPr>
        <p:spPr>
          <a:xfrm>
            <a:off x="3388708" y="2302072"/>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5437774" y="1891845"/>
            <a:ext cx="1012019" cy="461665"/>
          </a:xfrm>
          <a:prstGeom prst="rect">
            <a:avLst/>
          </a:prstGeom>
        </p:spPr>
        <p:txBody>
          <a:bodyPr wrap="square">
            <a:spAutoFit/>
          </a:bodyPr>
          <a:lstStyle/>
          <a:p>
            <a:pPr lvl="0"/>
            <a:r>
              <a:rPr lang="de-DE" sz="2400" b="1" dirty="0">
                <a:solidFill>
                  <a:srgbClr val="00B050"/>
                </a:solidFill>
                <a:latin typeface="Raleway" pitchFamily="2" charset="0"/>
              </a:rPr>
              <a:t>Nord</a:t>
            </a:r>
          </a:p>
        </p:txBody>
      </p:sp>
      <p:sp>
        <p:nvSpPr>
          <p:cNvPr id="10" name="Rechteck 9"/>
          <p:cNvSpPr/>
          <p:nvPr/>
        </p:nvSpPr>
        <p:spPr>
          <a:xfrm>
            <a:off x="8472265" y="3366546"/>
            <a:ext cx="688009" cy="461665"/>
          </a:xfrm>
          <a:prstGeom prst="rect">
            <a:avLst/>
          </a:prstGeom>
        </p:spPr>
        <p:txBody>
          <a:bodyPr wrap="none">
            <a:spAutoFit/>
          </a:bodyPr>
          <a:lstStyle/>
          <a:p>
            <a:pPr lvl="0"/>
            <a:r>
              <a:rPr lang="de-DE" sz="2400" b="1" dirty="0">
                <a:solidFill>
                  <a:srgbClr val="00B050"/>
                </a:solidFill>
                <a:latin typeface="Raleway" pitchFamily="2" charset="0"/>
              </a:rPr>
              <a:t>Ost</a:t>
            </a:r>
          </a:p>
        </p:txBody>
      </p:sp>
      <p:sp>
        <p:nvSpPr>
          <p:cNvPr id="30" name="Rechteck 29"/>
          <p:cNvSpPr/>
          <p:nvPr/>
        </p:nvSpPr>
        <p:spPr>
          <a:xfrm>
            <a:off x="5523616" y="4807788"/>
            <a:ext cx="763351" cy="461665"/>
          </a:xfrm>
          <a:prstGeom prst="rect">
            <a:avLst/>
          </a:prstGeom>
        </p:spPr>
        <p:txBody>
          <a:bodyPr wrap="none">
            <a:spAutoFit/>
          </a:bodyPr>
          <a:lstStyle/>
          <a:p>
            <a:pPr lvl="0"/>
            <a:r>
              <a:rPr lang="de-DE" sz="2400" b="1" dirty="0">
                <a:solidFill>
                  <a:srgbClr val="00B050"/>
                </a:solidFill>
                <a:latin typeface="Raleway" pitchFamily="2" charset="0"/>
              </a:rPr>
              <a:t>Süd</a:t>
            </a:r>
          </a:p>
        </p:txBody>
      </p:sp>
      <p:sp>
        <p:nvSpPr>
          <p:cNvPr id="31" name="Rechteck 30"/>
          <p:cNvSpPr/>
          <p:nvPr/>
        </p:nvSpPr>
        <p:spPr>
          <a:xfrm>
            <a:off x="2424983" y="3326591"/>
            <a:ext cx="963725" cy="461665"/>
          </a:xfrm>
          <a:prstGeom prst="rect">
            <a:avLst/>
          </a:prstGeom>
        </p:spPr>
        <p:txBody>
          <a:bodyPr wrap="none">
            <a:spAutoFit/>
          </a:bodyPr>
          <a:lstStyle/>
          <a:p>
            <a:pPr lvl="0"/>
            <a:r>
              <a:rPr lang="de-DE" sz="2400" b="1" dirty="0">
                <a:solidFill>
                  <a:srgbClr val="00B050"/>
                </a:solidFill>
                <a:latin typeface="Raleway" pitchFamily="2" charset="0"/>
              </a:rPr>
              <a:t>West</a:t>
            </a:r>
          </a:p>
        </p:txBody>
      </p:sp>
      <p:pic>
        <p:nvPicPr>
          <p:cNvPr id="3" name="Picture 4">
            <a:extLst>
              <a:ext uri="{FF2B5EF4-FFF2-40B4-BE49-F238E27FC236}">
                <a16:creationId xmlns:a16="http://schemas.microsoft.com/office/drawing/2014/main" id="{D614013B-0448-BF3C-6417-835DBA4F34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901" y="5545632"/>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8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530" y="404664"/>
            <a:ext cx="9628236" cy="1368152"/>
          </a:xfrm>
        </p:spPr>
        <p:txBody>
          <a:bodyPr>
            <a:noAutofit/>
          </a:bodyPr>
          <a:lstStyle/>
          <a:p>
            <a:pPr lvl="0" algn="l"/>
            <a:br>
              <a:rPr lang="de-DE" sz="1700" dirty="0">
                <a:latin typeface="Raleway"/>
              </a:rPr>
            </a:br>
            <a:r>
              <a:rPr lang="de-DE" sz="2400" i="1" dirty="0">
                <a:solidFill>
                  <a:srgbClr val="008080"/>
                </a:solidFill>
                <a:latin typeface="Raleway"/>
              </a:rPr>
              <a:t>„Bitte stellen Sie sich nach Geburtsmonat sortiert auf.“</a:t>
            </a:r>
          </a:p>
        </p:txBody>
      </p:sp>
      <p:sp>
        <p:nvSpPr>
          <p:cNvPr id="19" name="Rechteck 18"/>
          <p:cNvSpPr/>
          <p:nvPr/>
        </p:nvSpPr>
        <p:spPr>
          <a:xfrm>
            <a:off x="3388708" y="2302072"/>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Picture 4">
            <a:extLst>
              <a:ext uri="{FF2B5EF4-FFF2-40B4-BE49-F238E27FC236}">
                <a16:creationId xmlns:a16="http://schemas.microsoft.com/office/drawing/2014/main" id="{1FD1194A-0C59-994E-405C-A4E7F8DF96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102" y="5074711"/>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62690B36-C9AD-6569-E4D2-6A3D1D3EE366}"/>
              </a:ext>
            </a:extLst>
          </p:cNvPr>
          <p:cNvSpPr/>
          <p:nvPr/>
        </p:nvSpPr>
        <p:spPr>
          <a:xfrm>
            <a:off x="8542958" y="3320378"/>
            <a:ext cx="1883190" cy="461665"/>
          </a:xfrm>
          <a:prstGeom prst="rect">
            <a:avLst/>
          </a:prstGeom>
        </p:spPr>
        <p:txBody>
          <a:bodyPr wrap="square">
            <a:spAutoFit/>
          </a:bodyPr>
          <a:lstStyle/>
          <a:p>
            <a:pPr lvl="0"/>
            <a:r>
              <a:rPr lang="de-DE" sz="2400" b="1" dirty="0">
                <a:solidFill>
                  <a:srgbClr val="00B050"/>
                </a:solidFill>
                <a:latin typeface="Raleway" pitchFamily="2" charset="0"/>
              </a:rPr>
              <a:t>Dezember</a:t>
            </a:r>
          </a:p>
        </p:txBody>
      </p:sp>
      <p:sp>
        <p:nvSpPr>
          <p:cNvPr id="9" name="Rechteck 8">
            <a:extLst>
              <a:ext uri="{FF2B5EF4-FFF2-40B4-BE49-F238E27FC236}">
                <a16:creationId xmlns:a16="http://schemas.microsoft.com/office/drawing/2014/main" id="{1F3BD388-4C53-0911-8128-8239AAFEF0F5}"/>
              </a:ext>
            </a:extLst>
          </p:cNvPr>
          <p:cNvSpPr/>
          <p:nvPr/>
        </p:nvSpPr>
        <p:spPr>
          <a:xfrm>
            <a:off x="2047461" y="3320377"/>
            <a:ext cx="1592871" cy="461665"/>
          </a:xfrm>
          <a:prstGeom prst="rect">
            <a:avLst/>
          </a:prstGeom>
        </p:spPr>
        <p:txBody>
          <a:bodyPr wrap="square">
            <a:spAutoFit/>
          </a:bodyPr>
          <a:lstStyle/>
          <a:p>
            <a:pPr lvl="0"/>
            <a:r>
              <a:rPr lang="de-DE" sz="2400" b="1" dirty="0">
                <a:solidFill>
                  <a:srgbClr val="00B050"/>
                </a:solidFill>
                <a:latin typeface="Raleway" pitchFamily="2" charset="0"/>
              </a:rPr>
              <a:t>Januar</a:t>
            </a:r>
          </a:p>
        </p:txBody>
      </p:sp>
    </p:spTree>
    <p:extLst>
      <p:ext uri="{BB962C8B-B14F-4D97-AF65-F5344CB8AC3E}">
        <p14:creationId xmlns:p14="http://schemas.microsoft.com/office/powerpoint/2010/main" val="176977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18862" y="3350916"/>
            <a:ext cx="1564702" cy="400110"/>
          </a:xfrm>
          <a:prstGeom prst="rect">
            <a:avLst/>
          </a:prstGeom>
          <a:noFill/>
        </p:spPr>
        <p:txBody>
          <a:bodyPr wrap="square" rtlCol="0">
            <a:spAutoFit/>
          </a:bodyPr>
          <a:lstStyle/>
          <a:p>
            <a:r>
              <a:rPr lang="de-DE" sz="2000" b="1" dirty="0">
                <a:solidFill>
                  <a:srgbClr val="00B050"/>
                </a:solidFill>
                <a:latin typeface="Raleway" pitchFamily="2" charset="0"/>
              </a:rPr>
              <a:t>Ja, wichtig</a:t>
            </a:r>
          </a:p>
        </p:txBody>
      </p:sp>
      <p:sp>
        <p:nvSpPr>
          <p:cNvPr id="19" name="Textfeld 18"/>
          <p:cNvSpPr txBox="1"/>
          <p:nvPr/>
        </p:nvSpPr>
        <p:spPr>
          <a:xfrm>
            <a:off x="4319062" y="1818313"/>
            <a:ext cx="3097556" cy="400110"/>
          </a:xfrm>
          <a:prstGeom prst="rect">
            <a:avLst/>
          </a:prstGeom>
          <a:noFill/>
        </p:spPr>
        <p:txBody>
          <a:bodyPr wrap="square" rtlCol="0">
            <a:spAutoFit/>
          </a:bodyPr>
          <a:lstStyle/>
          <a:p>
            <a:r>
              <a:rPr lang="de-DE" sz="2000" b="1" dirty="0">
                <a:solidFill>
                  <a:srgbClr val="00B050"/>
                </a:solidFill>
                <a:latin typeface="Raleway" pitchFamily="2" charset="0"/>
              </a:rPr>
              <a:t>  teils-teils/ambivalent</a:t>
            </a:r>
          </a:p>
        </p:txBody>
      </p:sp>
      <p:sp>
        <p:nvSpPr>
          <p:cNvPr id="25" name="Textfeld 24"/>
          <p:cNvSpPr txBox="1"/>
          <p:nvPr/>
        </p:nvSpPr>
        <p:spPr>
          <a:xfrm>
            <a:off x="8430818" y="3308865"/>
            <a:ext cx="3227781" cy="400110"/>
          </a:xfrm>
          <a:prstGeom prst="rect">
            <a:avLst/>
          </a:prstGeom>
          <a:noFill/>
        </p:spPr>
        <p:txBody>
          <a:bodyPr wrap="square" rtlCol="0">
            <a:spAutoFit/>
          </a:bodyPr>
          <a:lstStyle/>
          <a:p>
            <a:r>
              <a:rPr lang="de-DE" sz="2000" b="1" dirty="0">
                <a:solidFill>
                  <a:srgbClr val="00B050"/>
                </a:solidFill>
                <a:latin typeface="Raleway" pitchFamily="2" charset="0"/>
              </a:rPr>
              <a:t>Nein, weniger wichtig</a:t>
            </a:r>
          </a:p>
        </p:txBody>
      </p:sp>
      <p:sp>
        <p:nvSpPr>
          <p:cNvPr id="27" name="Titel 1"/>
          <p:cNvSpPr txBox="1">
            <a:spLocks/>
          </p:cNvSpPr>
          <p:nvPr/>
        </p:nvSpPr>
        <p:spPr>
          <a:xfrm>
            <a:off x="1021650" y="345430"/>
            <a:ext cx="9901454" cy="7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i="1" dirty="0">
                <a:solidFill>
                  <a:srgbClr val="008080"/>
                </a:solidFill>
                <a:latin typeface="Raleway"/>
              </a:rPr>
              <a:t>„Trifft folgende Aussage trifft auf Sie zu? ,Frei zu sein‘ ist mir wichtig.“</a:t>
            </a:r>
          </a:p>
        </p:txBody>
      </p:sp>
      <p:cxnSp>
        <p:nvCxnSpPr>
          <p:cNvPr id="7" name="Gerade Verbindung 6"/>
          <p:cNvCxnSpPr/>
          <p:nvPr/>
        </p:nvCxnSpPr>
        <p:spPr>
          <a:xfrm>
            <a:off x="5087888" y="2348880"/>
            <a:ext cx="0" cy="249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888088" y="2341178"/>
            <a:ext cx="0" cy="2505983"/>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383564" y="2348880"/>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4">
            <a:extLst>
              <a:ext uri="{FF2B5EF4-FFF2-40B4-BE49-F238E27FC236}">
                <a16:creationId xmlns:a16="http://schemas.microsoft.com/office/drawing/2014/main" id="{D92A6C81-8F8A-B5C7-0B9D-CA65FCDF02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102" y="5074711"/>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974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67608" y="4049825"/>
            <a:ext cx="1416228" cy="400110"/>
          </a:xfrm>
          <a:prstGeom prst="rect">
            <a:avLst/>
          </a:prstGeom>
          <a:noFill/>
        </p:spPr>
        <p:txBody>
          <a:bodyPr wrap="square" rtlCol="0">
            <a:spAutoFit/>
          </a:bodyPr>
          <a:lstStyle/>
          <a:p>
            <a:r>
              <a:rPr lang="de-DE" sz="2000" b="1" dirty="0">
                <a:solidFill>
                  <a:srgbClr val="00B050"/>
                </a:solidFill>
                <a:latin typeface="Raleway" pitchFamily="2" charset="0"/>
              </a:rPr>
              <a:t>positiv</a:t>
            </a:r>
          </a:p>
        </p:txBody>
      </p:sp>
      <p:sp>
        <p:nvSpPr>
          <p:cNvPr id="19" name="Textfeld 18"/>
          <p:cNvSpPr txBox="1"/>
          <p:nvPr/>
        </p:nvSpPr>
        <p:spPr>
          <a:xfrm>
            <a:off x="4977847" y="2492896"/>
            <a:ext cx="2695157" cy="400110"/>
          </a:xfrm>
          <a:prstGeom prst="rect">
            <a:avLst/>
          </a:prstGeom>
          <a:noFill/>
        </p:spPr>
        <p:txBody>
          <a:bodyPr wrap="square" rtlCol="0">
            <a:spAutoFit/>
          </a:bodyPr>
          <a:lstStyle/>
          <a:p>
            <a:r>
              <a:rPr lang="de-DE" sz="2000" b="1" dirty="0">
                <a:solidFill>
                  <a:srgbClr val="00B050"/>
                </a:solidFill>
                <a:latin typeface="Raleway" pitchFamily="2" charset="0"/>
              </a:rPr>
              <a:t>teils-teils/neutral</a:t>
            </a:r>
          </a:p>
        </p:txBody>
      </p:sp>
      <p:sp>
        <p:nvSpPr>
          <p:cNvPr id="25" name="Textfeld 24"/>
          <p:cNvSpPr txBox="1"/>
          <p:nvPr/>
        </p:nvSpPr>
        <p:spPr>
          <a:xfrm>
            <a:off x="8817119" y="4005064"/>
            <a:ext cx="2090157" cy="400110"/>
          </a:xfrm>
          <a:prstGeom prst="rect">
            <a:avLst/>
          </a:prstGeom>
          <a:noFill/>
        </p:spPr>
        <p:txBody>
          <a:bodyPr wrap="square" rtlCol="0">
            <a:spAutoFit/>
          </a:bodyPr>
          <a:lstStyle/>
          <a:p>
            <a:r>
              <a:rPr lang="de-DE" sz="2000" b="1" dirty="0">
                <a:solidFill>
                  <a:srgbClr val="00B050"/>
                </a:solidFill>
                <a:latin typeface="Raleway" pitchFamily="2" charset="0"/>
              </a:rPr>
              <a:t>negativ</a:t>
            </a:r>
          </a:p>
        </p:txBody>
      </p:sp>
      <p:sp>
        <p:nvSpPr>
          <p:cNvPr id="13" name="Titel 1"/>
          <p:cNvSpPr txBox="1">
            <a:spLocks/>
          </p:cNvSpPr>
          <p:nvPr/>
        </p:nvSpPr>
        <p:spPr>
          <a:xfrm>
            <a:off x="742957" y="538288"/>
            <a:ext cx="10557833"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i="1" dirty="0">
                <a:solidFill>
                  <a:srgbClr val="008080"/>
                </a:solidFill>
                <a:latin typeface="Raleway"/>
              </a:rPr>
              <a:t>„Verzichten‘ empfinde ich allgemein als…“</a:t>
            </a:r>
          </a:p>
        </p:txBody>
      </p:sp>
      <p:cxnSp>
        <p:nvCxnSpPr>
          <p:cNvPr id="14" name="Gerade Verbindung 13"/>
          <p:cNvCxnSpPr/>
          <p:nvPr/>
        </p:nvCxnSpPr>
        <p:spPr>
          <a:xfrm>
            <a:off x="4874548" y="2964384"/>
            <a:ext cx="0" cy="249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960096" y="2962112"/>
            <a:ext cx="0" cy="249828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3627636" y="2964384"/>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Picture 4">
            <a:extLst>
              <a:ext uri="{FF2B5EF4-FFF2-40B4-BE49-F238E27FC236}">
                <a16:creationId xmlns:a16="http://schemas.microsoft.com/office/drawing/2014/main" id="{1883EA90-7514-BF9F-70F3-8C36E30AAC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991" y="5877190"/>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26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7064" y="382281"/>
            <a:ext cx="8229600" cy="1070992"/>
          </a:xfrm>
        </p:spPr>
        <p:txBody>
          <a:bodyPr>
            <a:noAutofit/>
          </a:bodyPr>
          <a:lstStyle/>
          <a:p>
            <a:pPr lvl="0" algn="l"/>
            <a:r>
              <a:rPr lang="de-DE" sz="2400" i="1" dirty="0">
                <a:solidFill>
                  <a:schemeClr val="accent5">
                    <a:lumMod val="75000"/>
                  </a:schemeClr>
                </a:solidFill>
                <a:latin typeface="Raleway"/>
              </a:rPr>
              <a:t>Allgemein bin ich mit meinen Gewohnheiten…“</a:t>
            </a:r>
          </a:p>
        </p:txBody>
      </p:sp>
      <p:sp>
        <p:nvSpPr>
          <p:cNvPr id="3" name="Textfeld 2"/>
          <p:cNvSpPr txBox="1"/>
          <p:nvPr/>
        </p:nvSpPr>
        <p:spPr>
          <a:xfrm>
            <a:off x="1480930" y="2939559"/>
            <a:ext cx="1734750" cy="461665"/>
          </a:xfrm>
          <a:prstGeom prst="rect">
            <a:avLst/>
          </a:prstGeom>
          <a:noFill/>
        </p:spPr>
        <p:txBody>
          <a:bodyPr wrap="square" rtlCol="0">
            <a:spAutoFit/>
          </a:bodyPr>
          <a:lstStyle/>
          <a:p>
            <a:r>
              <a:rPr lang="de-DE" sz="2400" b="1" dirty="0">
                <a:solidFill>
                  <a:srgbClr val="00B050"/>
                </a:solidFill>
                <a:latin typeface="Raleway"/>
              </a:rPr>
              <a:t>zufrieden</a:t>
            </a:r>
          </a:p>
        </p:txBody>
      </p:sp>
      <p:sp>
        <p:nvSpPr>
          <p:cNvPr id="19" name="Textfeld 18"/>
          <p:cNvSpPr txBox="1"/>
          <p:nvPr/>
        </p:nvSpPr>
        <p:spPr>
          <a:xfrm>
            <a:off x="4993161" y="1453273"/>
            <a:ext cx="1698992" cy="461665"/>
          </a:xfrm>
          <a:prstGeom prst="rect">
            <a:avLst/>
          </a:prstGeom>
          <a:noFill/>
        </p:spPr>
        <p:txBody>
          <a:bodyPr wrap="square" rtlCol="0">
            <a:spAutoFit/>
          </a:bodyPr>
          <a:lstStyle/>
          <a:p>
            <a:r>
              <a:rPr lang="de-DE" sz="2400" b="1" dirty="0">
                <a:solidFill>
                  <a:srgbClr val="00B050"/>
                </a:solidFill>
                <a:latin typeface="Raleway"/>
              </a:rPr>
              <a:t>teils-teils</a:t>
            </a:r>
          </a:p>
        </p:txBody>
      </p:sp>
      <p:sp>
        <p:nvSpPr>
          <p:cNvPr id="25" name="Textfeld 24"/>
          <p:cNvSpPr txBox="1"/>
          <p:nvPr/>
        </p:nvSpPr>
        <p:spPr>
          <a:xfrm>
            <a:off x="8544271" y="2800432"/>
            <a:ext cx="1974501" cy="461665"/>
          </a:xfrm>
          <a:prstGeom prst="rect">
            <a:avLst/>
          </a:prstGeom>
          <a:noFill/>
        </p:spPr>
        <p:txBody>
          <a:bodyPr wrap="square" rtlCol="0">
            <a:spAutoFit/>
          </a:bodyPr>
          <a:lstStyle/>
          <a:p>
            <a:r>
              <a:rPr lang="de-DE" sz="2400" b="1" dirty="0">
                <a:solidFill>
                  <a:srgbClr val="00B050"/>
                </a:solidFill>
                <a:latin typeface="Raleway"/>
              </a:rPr>
              <a:t>unzufrieden</a:t>
            </a:r>
          </a:p>
        </p:txBody>
      </p:sp>
      <p:cxnSp>
        <p:nvCxnSpPr>
          <p:cNvPr id="14" name="Gerade Verbindung 13"/>
          <p:cNvCxnSpPr/>
          <p:nvPr/>
        </p:nvCxnSpPr>
        <p:spPr>
          <a:xfrm>
            <a:off x="4799856" y="2044361"/>
            <a:ext cx="0" cy="249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991697" y="2055187"/>
            <a:ext cx="0" cy="249828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3358381" y="2055187"/>
            <a:ext cx="4968552" cy="2498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4">
            <a:extLst>
              <a:ext uri="{FF2B5EF4-FFF2-40B4-BE49-F238E27FC236}">
                <a16:creationId xmlns:a16="http://schemas.microsoft.com/office/drawing/2014/main" id="{71FF14CD-58F8-77F1-E9F8-6CDC6B5732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775" y="5031376"/>
            <a:ext cx="471763" cy="44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09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008080"/>
                </a:solidFill>
                <a:latin typeface="Raleway"/>
              </a:rPr>
              <a:t>Fragen zur Reflexion:</a:t>
            </a:r>
          </a:p>
        </p:txBody>
      </p:sp>
      <p:sp>
        <p:nvSpPr>
          <p:cNvPr id="3" name="Inhaltsplatzhalter 2"/>
          <p:cNvSpPr>
            <a:spLocks noGrp="1"/>
          </p:cNvSpPr>
          <p:nvPr>
            <p:ph idx="1"/>
          </p:nvPr>
        </p:nvSpPr>
        <p:spPr>
          <a:xfrm>
            <a:off x="1981200" y="2564904"/>
            <a:ext cx="8229600" cy="3600401"/>
          </a:xfrm>
        </p:spPr>
        <p:txBody>
          <a:bodyPr>
            <a:normAutofit/>
          </a:bodyPr>
          <a:lstStyle/>
          <a:p>
            <a:r>
              <a:rPr lang="de-DE" sz="2100" dirty="0">
                <a:latin typeface="Raleway"/>
              </a:rPr>
              <a:t>Welche Gewohnheiten kennen Sie aus Ihrem Leben?</a:t>
            </a:r>
          </a:p>
          <a:p>
            <a:endParaRPr lang="de-DE" sz="2100" dirty="0">
              <a:latin typeface="Raleway"/>
            </a:endParaRPr>
          </a:p>
          <a:p>
            <a:r>
              <a:rPr lang="de-DE" sz="2100" dirty="0">
                <a:latin typeface="Raleway"/>
              </a:rPr>
              <a:t>Was kennzeichnet Gewohnheiten?</a:t>
            </a:r>
          </a:p>
          <a:p>
            <a:endParaRPr lang="de-DE" sz="2100" dirty="0">
              <a:latin typeface="Raleway"/>
            </a:endParaRPr>
          </a:p>
          <a:p>
            <a:r>
              <a:rPr lang="de-DE" sz="2100" dirty="0">
                <a:latin typeface="Raleway"/>
              </a:rPr>
              <a:t>Wann sind Gewohnheiten für Sie gut oder schlecht?</a:t>
            </a:r>
          </a:p>
          <a:p>
            <a:endParaRPr lang="de-DE" sz="2100" dirty="0">
              <a:latin typeface="Raleway"/>
            </a:endParaRPr>
          </a:p>
          <a:p>
            <a:r>
              <a:rPr lang="de-DE" sz="2100" dirty="0">
                <a:latin typeface="Raleway"/>
              </a:rPr>
              <a:t>Gibt es Gewohnheiten, auf die Sie gerne verzichten würden?</a:t>
            </a:r>
          </a:p>
          <a:p>
            <a:endParaRPr lang="de-DE" dirty="0"/>
          </a:p>
          <a:p>
            <a:pPr marL="0" indent="0">
              <a:buNone/>
            </a:pPr>
            <a:endParaRPr lang="de-DE" dirty="0"/>
          </a:p>
        </p:txBody>
      </p:sp>
      <p:sp>
        <p:nvSpPr>
          <p:cNvPr id="4" name="Titel 1"/>
          <p:cNvSpPr txBox="1">
            <a:spLocks/>
          </p:cNvSpPr>
          <p:nvPr/>
        </p:nvSpPr>
        <p:spPr>
          <a:xfrm>
            <a:off x="2011492" y="1412776"/>
            <a:ext cx="84049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100" dirty="0">
                <a:latin typeface="Raleway"/>
              </a:rPr>
              <a:t>Mit folgenden Fragen können Sie das Thema vertiefen:</a:t>
            </a:r>
          </a:p>
        </p:txBody>
      </p:sp>
    </p:spTree>
    <p:extLst>
      <p:ext uri="{BB962C8B-B14F-4D97-AF65-F5344CB8AC3E}">
        <p14:creationId xmlns:p14="http://schemas.microsoft.com/office/powerpoint/2010/main" val="425837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endParaRPr lang="de-DE" sz="3600" dirty="0">
              <a:solidFill>
                <a:srgbClr val="008080"/>
              </a:solidFill>
              <a:latin typeface="Raleway" pitchFamily="2" charset="0"/>
            </a:endParaRPr>
          </a:p>
        </p:txBody>
      </p:sp>
      <p:sp>
        <p:nvSpPr>
          <p:cNvPr id="3" name="Inhaltsplatzhalter 2"/>
          <p:cNvSpPr>
            <a:spLocks noGrp="1"/>
          </p:cNvSpPr>
          <p:nvPr>
            <p:ph idx="1"/>
          </p:nvPr>
        </p:nvSpPr>
        <p:spPr>
          <a:xfrm>
            <a:off x="838200" y="1556793"/>
            <a:ext cx="9372600" cy="4569371"/>
          </a:xfrm>
        </p:spPr>
        <p:txBody>
          <a:bodyPr>
            <a:normAutofit fontScale="70000" lnSpcReduction="20000"/>
          </a:bodyPr>
          <a:lstStyle/>
          <a:p>
            <a:pPr marL="0" indent="0" eaLnBrk="0" fontAlgn="base" hangingPunct="0">
              <a:spcBef>
                <a:spcPct val="0"/>
              </a:spcBef>
              <a:spcAft>
                <a:spcPct val="0"/>
              </a:spcAft>
              <a:buNone/>
            </a:pPr>
            <a:endParaRPr lang="de-DE" altLang="de-DE" sz="3600" i="1" dirty="0">
              <a:solidFill>
                <a:srgbClr val="008080"/>
              </a:solidFill>
              <a:latin typeface="Raleway" pitchFamily="2" charset="0"/>
              <a:ea typeface="Calibri" pitchFamily="34" charset="0"/>
              <a:cs typeface="Arial" pitchFamily="34" charset="0"/>
            </a:endParaRP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rPr>
              <a:t>Jeder Mensch pflegt Gewohnheiten. Gewohnheiten sind erst einmal nicht gut oder schlecht, sondern helfen uns durch den Alltag. </a:t>
            </a:r>
          </a:p>
          <a:p>
            <a:pPr marL="0" indent="0" eaLnBrk="0" fontAlgn="base" hangingPunct="0">
              <a:spcBef>
                <a:spcPct val="0"/>
              </a:spcBef>
              <a:spcAft>
                <a:spcPct val="0"/>
              </a:spcAft>
              <a:buNone/>
            </a:pPr>
            <a:endParaRPr lang="de-DE" altLang="de-DE" sz="3600" i="1" dirty="0">
              <a:solidFill>
                <a:srgbClr val="008080"/>
              </a:solidFill>
              <a:latin typeface="Raleway" pitchFamily="2" charset="0"/>
              <a:ea typeface="Calibri" pitchFamily="34" charset="0"/>
              <a:cs typeface="Arial" pitchFamily="34" charset="0"/>
            </a:endParaRP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rPr>
              <a:t>Z. B. muss ich morgens im Bad nicht immer wieder erneut darüber nachdenken, was ich jetzt tun muss, sondern alles geht ,automatisch‘.</a:t>
            </a:r>
            <a:endParaRPr lang="de-DE" altLang="de-DE" sz="3600" i="1" dirty="0">
              <a:solidFill>
                <a:srgbClr val="008080"/>
              </a:solidFill>
              <a:latin typeface="Raleway" pitchFamily="2" charset="0"/>
              <a:cs typeface="Arial" pitchFamily="34" charset="0"/>
            </a:endParaRPr>
          </a:p>
          <a:p>
            <a:pPr marL="0" lvl="0" indent="0" eaLnBrk="0" fontAlgn="base" hangingPunct="0">
              <a:spcBef>
                <a:spcPct val="0"/>
              </a:spcBef>
              <a:spcAft>
                <a:spcPct val="0"/>
              </a:spcAft>
              <a:buNone/>
            </a:pPr>
            <a:endParaRPr lang="de-DE" altLang="de-DE" sz="3600" i="1" dirty="0">
              <a:solidFill>
                <a:srgbClr val="008080"/>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sym typeface="Wingdings" pitchFamily="2" charset="2"/>
              </a:rPr>
              <a:t>Gewohnheiten bestimmen unser Leben – ob sie hilfreich sind oder schaden. </a:t>
            </a: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sym typeface="Wingdings" pitchFamily="2" charset="2"/>
              </a:rPr>
              <a:t>Wie oft wir unsere E-Mails checken, Sport treiben, Süßes und Fettiges essen – all das bestimmen Gewohnheiten. </a:t>
            </a:r>
          </a:p>
          <a:p>
            <a:pPr marL="0" indent="0" eaLnBrk="0" fontAlgn="base" hangingPunct="0">
              <a:spcBef>
                <a:spcPct val="0"/>
              </a:spcBef>
              <a:spcAft>
                <a:spcPct val="0"/>
              </a:spcAft>
              <a:buNone/>
            </a:pPr>
            <a:r>
              <a:rPr lang="de-DE" altLang="de-DE" sz="3600" i="1" dirty="0">
                <a:solidFill>
                  <a:srgbClr val="008080"/>
                </a:solidFill>
                <a:latin typeface="Raleway" pitchFamily="2" charset="0"/>
                <a:ea typeface="Calibri" pitchFamily="34" charset="0"/>
                <a:cs typeface="Arial" pitchFamily="34" charset="0"/>
                <a:sym typeface="Wingdings" pitchFamily="2" charset="2"/>
              </a:rPr>
              <a:t>Zu den Gewohnheiten Alkohol trinken, Rauchen, Cannabis und Medien machen wir folgende Übung …“</a:t>
            </a:r>
            <a:endParaRPr lang="de-DE" altLang="de-DE" sz="3600" i="1" dirty="0">
              <a:solidFill>
                <a:srgbClr val="008080"/>
              </a:solidFill>
              <a:latin typeface="Raleway" pitchFamily="2" charset="0"/>
              <a:cs typeface="Arial" pitchFamily="34" charset="0"/>
              <a:sym typeface="Wingdings" pitchFamily="2" charset="2"/>
            </a:endParaRPr>
          </a:p>
          <a:p>
            <a:endParaRPr lang="de-DE" dirty="0"/>
          </a:p>
        </p:txBody>
      </p:sp>
    </p:spTree>
    <p:extLst>
      <p:ext uri="{BB962C8B-B14F-4D97-AF65-F5344CB8AC3E}">
        <p14:creationId xmlns:p14="http://schemas.microsoft.com/office/powerpoint/2010/main" val="97545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Z:\Tafelbild_XL.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1426488"/>
            <a:ext cx="7992888" cy="5040560"/>
          </a:xfrm>
          <a:prstGeom prst="rect">
            <a:avLst/>
          </a:prstGeom>
          <a:solidFill>
            <a:schemeClr val="bg1"/>
          </a:solidFill>
          <a:ln>
            <a:noFill/>
          </a:ln>
        </p:spPr>
      </p:pic>
      <p:sp>
        <p:nvSpPr>
          <p:cNvPr id="5" name="Rechteck 4"/>
          <p:cNvSpPr/>
          <p:nvPr/>
        </p:nvSpPr>
        <p:spPr>
          <a:xfrm>
            <a:off x="5531040" y="1700808"/>
            <a:ext cx="1553400"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tx1"/>
                </a:solidFill>
                <a:latin typeface="Raleway" pitchFamily="2" charset="0"/>
              </a:rPr>
              <a:t>WIRKUNGEN</a:t>
            </a:r>
          </a:p>
        </p:txBody>
      </p:sp>
      <p:sp>
        <p:nvSpPr>
          <p:cNvPr id="6" name="Rechteck 5"/>
          <p:cNvSpPr/>
          <p:nvPr/>
        </p:nvSpPr>
        <p:spPr>
          <a:xfrm>
            <a:off x="3033498" y="1700808"/>
            <a:ext cx="14401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tx1"/>
                </a:solidFill>
                <a:latin typeface="Raleway" pitchFamily="2" charset="0"/>
              </a:rPr>
              <a:t>GRÜNDE</a:t>
            </a:r>
          </a:p>
        </p:txBody>
      </p:sp>
      <p:sp>
        <p:nvSpPr>
          <p:cNvPr id="7" name="Rechteck 6"/>
          <p:cNvSpPr/>
          <p:nvPr/>
        </p:nvSpPr>
        <p:spPr>
          <a:xfrm>
            <a:off x="8065700" y="1700808"/>
            <a:ext cx="1440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tx1"/>
                </a:solidFill>
                <a:latin typeface="Raleway" pitchFamily="2" charset="0"/>
              </a:rPr>
              <a:t>FOLGEN</a:t>
            </a:r>
          </a:p>
        </p:txBody>
      </p:sp>
      <p:sp>
        <p:nvSpPr>
          <p:cNvPr id="10" name="Rechteck 9"/>
          <p:cNvSpPr/>
          <p:nvPr/>
        </p:nvSpPr>
        <p:spPr>
          <a:xfrm>
            <a:off x="2585024" y="2536113"/>
            <a:ext cx="1532792"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Neugierde</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1" name="Rechteck 10"/>
          <p:cNvSpPr/>
          <p:nvPr/>
        </p:nvSpPr>
        <p:spPr>
          <a:xfrm>
            <a:off x="2727561" y="3022105"/>
            <a:ext cx="1927131"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Gruppendruck</a:t>
            </a:r>
            <a:endParaRPr lang="de-DE" sz="1700" dirty="0">
              <a:latin typeface="Lucida Handwriting" panose="03010101010101010101" pitchFamily="66" charset="0"/>
            </a:endParaRPr>
          </a:p>
        </p:txBody>
      </p:sp>
      <p:sp>
        <p:nvSpPr>
          <p:cNvPr id="12" name="Rechteck 11"/>
          <p:cNvSpPr/>
          <p:nvPr/>
        </p:nvSpPr>
        <p:spPr>
          <a:xfrm>
            <a:off x="2599924" y="3516462"/>
            <a:ext cx="1729961" cy="61555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Spass</a:t>
            </a:r>
            <a:r>
              <a:rPr lang="en-US" sz="1700" b="1" dirty="0">
                <a:latin typeface="Lucida Handwriting" panose="03010101010101010101" pitchFamily="66" charset="0"/>
              </a:rPr>
              <a:t> </a:t>
            </a:r>
            <a:r>
              <a:rPr lang="en-US" sz="1700" b="1" dirty="0" err="1">
                <a:latin typeface="Lucida Handwriting" panose="03010101010101010101" pitchFamily="66" charset="0"/>
              </a:rPr>
              <a:t>haben</a:t>
            </a:r>
            <a:r>
              <a:rPr lang="en-US" sz="1700" b="1" dirty="0">
                <a:latin typeface="Lucida Handwriting" panose="03010101010101010101" pitchFamily="66" charset="0"/>
              </a:rPr>
              <a:t> </a:t>
            </a:r>
          </a:p>
          <a:p>
            <a:r>
              <a:rPr lang="en-US" sz="1700" b="1" dirty="0" err="1">
                <a:latin typeface="Lucida Handwriting" panose="03010101010101010101" pitchFamily="66" charset="0"/>
              </a:rPr>
              <a:t>wollen</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3" name="Rechteck 12"/>
          <p:cNvSpPr/>
          <p:nvPr/>
        </p:nvSpPr>
        <p:spPr>
          <a:xfrm>
            <a:off x="3232643" y="4267568"/>
            <a:ext cx="1393330"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Probleme</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4" name="Rechteck 13"/>
          <p:cNvSpPr/>
          <p:nvPr/>
        </p:nvSpPr>
        <p:spPr>
          <a:xfrm>
            <a:off x="2572442" y="5229201"/>
            <a:ext cx="909223" cy="353943"/>
          </a:xfrm>
          <a:prstGeom prst="rect">
            <a:avLst/>
          </a:prstGeom>
          <a:solidFill>
            <a:schemeClr val="bg1"/>
          </a:solidFill>
          <a:ln>
            <a:noFill/>
          </a:ln>
        </p:spPr>
        <p:txBody>
          <a:bodyPr wrap="none">
            <a:spAutoFit/>
          </a:bodyPr>
          <a:lstStyle/>
          <a:p>
            <a:r>
              <a:rPr lang="en-US" sz="1700" b="1" dirty="0">
                <a:latin typeface="Lucida Handwriting" panose="03010101010101010101" pitchFamily="66" charset="0"/>
              </a:rPr>
              <a:t>Stress </a:t>
            </a:r>
            <a:endParaRPr lang="de-DE" sz="1700" dirty="0">
              <a:latin typeface="Lucida Handwriting" panose="03010101010101010101" pitchFamily="66" charset="0"/>
            </a:endParaRPr>
          </a:p>
        </p:txBody>
      </p:sp>
      <p:sp>
        <p:nvSpPr>
          <p:cNvPr id="15" name="Rechteck 14"/>
          <p:cNvSpPr/>
          <p:nvPr/>
        </p:nvSpPr>
        <p:spPr>
          <a:xfrm>
            <a:off x="2776648" y="5700301"/>
            <a:ext cx="1648208"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Langeweile</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6" name="Rechteck 15"/>
          <p:cNvSpPr/>
          <p:nvPr/>
        </p:nvSpPr>
        <p:spPr>
          <a:xfrm>
            <a:off x="2738365" y="4725145"/>
            <a:ext cx="1627369" cy="353943"/>
          </a:xfrm>
          <a:prstGeom prst="rect">
            <a:avLst/>
          </a:prstGeom>
          <a:solidFill>
            <a:schemeClr val="bg1"/>
          </a:solidFill>
          <a:ln>
            <a:noFill/>
          </a:ln>
        </p:spPr>
        <p:txBody>
          <a:bodyPr wrap="none">
            <a:spAutoFit/>
          </a:bodyPr>
          <a:lstStyle/>
          <a:p>
            <a:r>
              <a:rPr lang="en-US" sz="1700" b="1" dirty="0" err="1">
                <a:latin typeface="Lucida Handwriting" panose="03010101010101010101" pitchFamily="66" charset="0"/>
              </a:rPr>
              <a:t>Einsamkeit</a:t>
            </a:r>
            <a:r>
              <a:rPr lang="en-US" sz="1700" b="1" dirty="0">
                <a:latin typeface="Lucida Handwriting" panose="03010101010101010101" pitchFamily="66" charset="0"/>
              </a:rPr>
              <a:t> </a:t>
            </a:r>
            <a:endParaRPr lang="de-DE" sz="1700" dirty="0">
              <a:latin typeface="Lucida Handwriting" panose="03010101010101010101" pitchFamily="66" charset="0"/>
            </a:endParaRPr>
          </a:p>
        </p:txBody>
      </p:sp>
      <p:sp>
        <p:nvSpPr>
          <p:cNvPr id="17" name="Rechteck 16"/>
          <p:cNvSpPr/>
          <p:nvPr/>
        </p:nvSpPr>
        <p:spPr>
          <a:xfrm>
            <a:off x="5015880" y="2574072"/>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Entspannung</a:t>
            </a:r>
          </a:p>
        </p:txBody>
      </p:sp>
      <p:sp>
        <p:nvSpPr>
          <p:cNvPr id="18" name="Rechteck 17"/>
          <p:cNvSpPr/>
          <p:nvPr/>
        </p:nvSpPr>
        <p:spPr>
          <a:xfrm>
            <a:off x="5154176" y="4902115"/>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Spaß, Kick</a:t>
            </a:r>
          </a:p>
        </p:txBody>
      </p:sp>
      <p:sp>
        <p:nvSpPr>
          <p:cNvPr id="19" name="Rechteck 18"/>
          <p:cNvSpPr/>
          <p:nvPr/>
        </p:nvSpPr>
        <p:spPr>
          <a:xfrm>
            <a:off x="5508256" y="4293096"/>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Kontakt</a:t>
            </a:r>
          </a:p>
        </p:txBody>
      </p:sp>
      <p:sp>
        <p:nvSpPr>
          <p:cNvPr id="20" name="Rechteck 19"/>
          <p:cNvSpPr/>
          <p:nvPr/>
        </p:nvSpPr>
        <p:spPr>
          <a:xfrm>
            <a:off x="5080956" y="3730744"/>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Gemeinschaft</a:t>
            </a:r>
          </a:p>
        </p:txBody>
      </p:sp>
      <p:sp>
        <p:nvSpPr>
          <p:cNvPr id="21" name="Rechteck 20"/>
          <p:cNvSpPr/>
          <p:nvPr/>
        </p:nvSpPr>
        <p:spPr>
          <a:xfrm>
            <a:off x="5452492" y="3158847"/>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Dazugehören</a:t>
            </a:r>
          </a:p>
        </p:txBody>
      </p:sp>
      <p:sp>
        <p:nvSpPr>
          <p:cNvPr id="22" name="Rechteck 21"/>
          <p:cNvSpPr/>
          <p:nvPr/>
        </p:nvSpPr>
        <p:spPr>
          <a:xfrm>
            <a:off x="5421060" y="5500072"/>
            <a:ext cx="193026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Vergessen</a:t>
            </a:r>
          </a:p>
        </p:txBody>
      </p:sp>
      <p:sp>
        <p:nvSpPr>
          <p:cNvPr id="23" name="Rechteck 22"/>
          <p:cNvSpPr/>
          <p:nvPr/>
        </p:nvSpPr>
        <p:spPr>
          <a:xfrm>
            <a:off x="7587128" y="2500840"/>
            <a:ext cx="2397304" cy="784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700" dirty="0">
                <a:solidFill>
                  <a:schemeClr val="tx1"/>
                </a:solidFill>
                <a:latin typeface="Lucida Handwriting" panose="03010101010101010101" pitchFamily="66" charset="0"/>
              </a:rPr>
              <a:t>Probleme (Schule, Betrieb, Polizei, Eltern)</a:t>
            </a:r>
          </a:p>
        </p:txBody>
      </p:sp>
      <p:sp>
        <p:nvSpPr>
          <p:cNvPr id="24" name="Rechteck 23"/>
          <p:cNvSpPr/>
          <p:nvPr/>
        </p:nvSpPr>
        <p:spPr>
          <a:xfrm>
            <a:off x="8544272" y="4638556"/>
            <a:ext cx="1440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Filmriss</a:t>
            </a:r>
          </a:p>
        </p:txBody>
      </p:sp>
      <p:sp>
        <p:nvSpPr>
          <p:cNvPr id="25" name="Rechteck 24"/>
          <p:cNvSpPr/>
          <p:nvPr/>
        </p:nvSpPr>
        <p:spPr>
          <a:xfrm>
            <a:off x="7793632" y="3456181"/>
            <a:ext cx="2088232" cy="5491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Gesundheits-schäden</a:t>
            </a:r>
          </a:p>
        </p:txBody>
      </p:sp>
      <p:sp>
        <p:nvSpPr>
          <p:cNvPr id="26" name="Rechteck 25"/>
          <p:cNvSpPr/>
          <p:nvPr/>
        </p:nvSpPr>
        <p:spPr>
          <a:xfrm>
            <a:off x="7491772" y="5151095"/>
            <a:ext cx="2105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Vereinsamung</a:t>
            </a:r>
          </a:p>
        </p:txBody>
      </p:sp>
      <p:sp>
        <p:nvSpPr>
          <p:cNvPr id="27" name="Rechteck 26"/>
          <p:cNvSpPr/>
          <p:nvPr/>
        </p:nvSpPr>
        <p:spPr>
          <a:xfrm>
            <a:off x="7686620" y="4132014"/>
            <a:ext cx="1821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Geldmangel</a:t>
            </a:r>
          </a:p>
        </p:txBody>
      </p:sp>
      <p:sp>
        <p:nvSpPr>
          <p:cNvPr id="28" name="Rechteck 27"/>
          <p:cNvSpPr/>
          <p:nvPr/>
        </p:nvSpPr>
        <p:spPr>
          <a:xfrm>
            <a:off x="8463760" y="5700300"/>
            <a:ext cx="144016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latin typeface="Lucida Handwriting" panose="03010101010101010101" pitchFamily="66" charset="0"/>
              </a:rPr>
              <a:t>Sucht</a:t>
            </a:r>
          </a:p>
        </p:txBody>
      </p:sp>
      <p:sp>
        <p:nvSpPr>
          <p:cNvPr id="30" name="Rechteck 29"/>
          <p:cNvSpPr/>
          <p:nvPr/>
        </p:nvSpPr>
        <p:spPr>
          <a:xfrm>
            <a:off x="2146721" y="332657"/>
            <a:ext cx="3791423" cy="646331"/>
          </a:xfrm>
          <a:prstGeom prst="rect">
            <a:avLst/>
          </a:prstGeom>
        </p:spPr>
        <p:txBody>
          <a:bodyPr wrap="none">
            <a:spAutoFit/>
          </a:bodyPr>
          <a:lstStyle/>
          <a:p>
            <a:r>
              <a:rPr lang="de-DE" sz="3600" b="1" dirty="0">
                <a:solidFill>
                  <a:srgbClr val="008080"/>
                </a:solidFill>
                <a:latin typeface="Raleway" pitchFamily="2" charset="0"/>
              </a:rPr>
              <a:t>Übung Tafelbild</a:t>
            </a:r>
            <a:endParaRPr lang="de-DE" sz="3600" b="1" dirty="0">
              <a:solidFill>
                <a:srgbClr val="008080"/>
              </a:solidFill>
            </a:endParaRPr>
          </a:p>
        </p:txBody>
      </p:sp>
    </p:spTree>
    <p:extLst>
      <p:ext uri="{BB962C8B-B14F-4D97-AF65-F5344CB8AC3E}">
        <p14:creationId xmlns:p14="http://schemas.microsoft.com/office/powerpoint/2010/main" val="785256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850106"/>
          </a:xfrm>
        </p:spPr>
        <p:txBody>
          <a:bodyPr>
            <a:normAutofit/>
          </a:bodyPr>
          <a:lstStyle/>
          <a:p>
            <a:pPr algn="l"/>
            <a:endParaRPr lang="de-DE" sz="3600" dirty="0">
              <a:latin typeface="Raleway" pitchFamily="2" charset="0"/>
            </a:endParaRPr>
          </a:p>
        </p:txBody>
      </p:sp>
      <p:sp>
        <p:nvSpPr>
          <p:cNvPr id="3" name="Inhaltsplatzhalter 2"/>
          <p:cNvSpPr>
            <a:spLocks noGrp="1"/>
          </p:cNvSpPr>
          <p:nvPr>
            <p:ph idx="1"/>
          </p:nvPr>
        </p:nvSpPr>
        <p:spPr>
          <a:xfrm>
            <a:off x="1981200" y="1340768"/>
            <a:ext cx="8229600" cy="4896544"/>
          </a:xfrm>
        </p:spPr>
        <p:txBody>
          <a:bodyPr>
            <a:normAutofit lnSpcReduction="10000"/>
          </a:bodyPr>
          <a:lstStyle/>
          <a:p>
            <a:pPr marL="0" indent="0" eaLnBrk="0" fontAlgn="base" hangingPunct="0">
              <a:spcBef>
                <a:spcPct val="0"/>
              </a:spcBef>
              <a:spcAft>
                <a:spcPct val="0"/>
              </a:spcAft>
              <a:buNone/>
            </a:pPr>
            <a:r>
              <a:rPr lang="de-DE" altLang="de-DE" sz="1700" i="1" dirty="0">
                <a:solidFill>
                  <a:srgbClr val="008080"/>
                </a:solidFill>
                <a:latin typeface="Raleway" pitchFamily="2" charset="0"/>
                <a:ea typeface="Calibri" pitchFamily="34" charset="0"/>
                <a:cs typeface="Arial" pitchFamily="34" charset="0"/>
                <a:sym typeface="Wingdings" pitchFamily="2" charset="2"/>
              </a:rPr>
              <a:t>„</a:t>
            </a:r>
            <a:r>
              <a:rPr lang="de-DE" altLang="de-DE" sz="2000" i="1" dirty="0">
                <a:solidFill>
                  <a:srgbClr val="008080"/>
                </a:solidFill>
                <a:latin typeface="Raleway" pitchFamily="2" charset="0"/>
                <a:ea typeface="Calibri" pitchFamily="34" charset="0"/>
                <a:cs typeface="Arial" pitchFamily="34" charset="0"/>
                <a:sym typeface="Wingdings" pitchFamily="2" charset="2"/>
              </a:rPr>
              <a:t>Gelingt es mir nicht, eine Gewohnheit abzulegen, obwohl bereits unerwünschte Folgen eingetreten sind, erfüllt die Gewohnheit eine so wichtige Funktion, dass ich sie nicht ohne weiteres aufgeben kann. Beispielsweise weil ich dann nicht weiß, wie ich der Langeweile, dem Stress, den Problemen in meinem Leben begegnen soll.</a:t>
            </a:r>
          </a:p>
          <a:p>
            <a:pPr marL="0" indent="0" eaLnBrk="0" fontAlgn="base" hangingPunct="0">
              <a:spcBef>
                <a:spcPct val="0"/>
              </a:spcBef>
              <a:spcAft>
                <a:spcPct val="0"/>
              </a:spcAft>
              <a:buNone/>
            </a:pPr>
            <a:endParaRPr lang="de-DE" sz="2000" dirty="0">
              <a:solidFill>
                <a:srgbClr val="008080"/>
              </a:solidFill>
            </a:endParaRPr>
          </a:p>
          <a:p>
            <a:pPr marL="0" indent="0" eaLnBrk="0" fontAlgn="base" hangingPunct="0">
              <a:spcBef>
                <a:spcPct val="0"/>
              </a:spcBef>
              <a:spcAft>
                <a:spcPct val="0"/>
              </a:spcAft>
              <a:buNone/>
            </a:pPr>
            <a:r>
              <a:rPr lang="de-DE" altLang="de-DE" sz="2000" i="1" dirty="0">
                <a:solidFill>
                  <a:srgbClr val="008080"/>
                </a:solidFill>
                <a:latin typeface="Raleway" pitchFamily="2" charset="0"/>
                <a:ea typeface="Calibri" pitchFamily="34" charset="0"/>
                <a:cs typeface="Arial" pitchFamily="34" charset="0"/>
                <a:sym typeface="Wingdings" pitchFamily="2" charset="2"/>
              </a:rPr>
              <a:t>An diesem Punkt ist es hilfreich zu prüfen, ob ich den Gründen für den Konsum mit anderen Verhaltensweisen begegnen kann. Was gibt mir noch Entspannung? Was kann ich sonst bei Ärger, Stress und Langeweile tun?</a:t>
            </a:r>
          </a:p>
          <a:p>
            <a:pPr marL="0" indent="0" eaLnBrk="0" fontAlgn="base" hangingPunct="0">
              <a:spcBef>
                <a:spcPct val="0"/>
              </a:spcBef>
              <a:spcAft>
                <a:spcPct val="0"/>
              </a:spcAft>
              <a:buNone/>
            </a:pPr>
            <a:endParaRPr lang="de-DE" altLang="de-DE" sz="2000" i="1" dirty="0">
              <a:solidFill>
                <a:srgbClr val="008080"/>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r>
              <a:rPr lang="de-DE" altLang="de-DE" sz="2000" i="1" dirty="0">
                <a:solidFill>
                  <a:srgbClr val="008080"/>
                </a:solidFill>
                <a:latin typeface="Raleway" pitchFamily="2" charset="0"/>
                <a:ea typeface="Calibri" pitchFamily="34" charset="0"/>
                <a:cs typeface="Arial" pitchFamily="34" charset="0"/>
                <a:sym typeface="Wingdings" pitchFamily="2" charset="2"/>
              </a:rPr>
              <a:t>Wie stark eine Gewohnheit im eigenen Leben verankert ist, wird erfahrbar, wenn wir versuchen, eine liebe Gewohnheit für eine Zeit zu unterbrechen.  </a:t>
            </a:r>
          </a:p>
          <a:p>
            <a:pPr marL="0" indent="0" eaLnBrk="0" fontAlgn="base" hangingPunct="0">
              <a:spcBef>
                <a:spcPct val="0"/>
              </a:spcBef>
              <a:spcAft>
                <a:spcPct val="0"/>
              </a:spcAft>
              <a:buNone/>
            </a:pPr>
            <a:endParaRPr lang="de-DE" altLang="de-DE" sz="2000" i="1" dirty="0">
              <a:solidFill>
                <a:srgbClr val="008080"/>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r>
              <a:rPr lang="de-DE" altLang="de-DE" sz="2000" i="1" dirty="0">
                <a:solidFill>
                  <a:srgbClr val="008080"/>
                </a:solidFill>
                <a:latin typeface="Raleway" pitchFamily="2" charset="0"/>
                <a:ea typeface="Calibri" pitchFamily="34" charset="0"/>
                <a:cs typeface="Arial" pitchFamily="34" charset="0"/>
                <a:sym typeface="Wingdings" pitchFamily="2" charset="2"/>
              </a:rPr>
              <a:t>Oftmals meldet sich dann so ein „kleiner, innerer Schweinehund” und wir stehen mit ihm im Ringkampf. Wer ist stärker? Wer bestimmt mein Verhalten? Das kann eine echte Challenge sein!</a:t>
            </a:r>
            <a:endParaRPr lang="de-DE" altLang="de-DE" sz="2000" i="1" dirty="0">
              <a:solidFill>
                <a:srgbClr val="008080"/>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endParaRPr lang="de-DE" altLang="de-DE" sz="1700" i="1" dirty="0">
              <a:solidFill>
                <a:srgbClr val="008080"/>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endParaRPr lang="de-DE" altLang="de-DE" i="1" dirty="0">
              <a:solidFill>
                <a:schemeClr val="accent1">
                  <a:lumMod val="75000"/>
                </a:schemeClr>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endParaRPr lang="de-DE" altLang="de-DE" i="1" dirty="0">
              <a:solidFill>
                <a:schemeClr val="accent1">
                  <a:lumMod val="75000"/>
                </a:schemeClr>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None/>
            </a:pPr>
            <a:endParaRPr lang="de-DE" altLang="de-DE" i="1" dirty="0">
              <a:solidFill>
                <a:schemeClr val="accent1">
                  <a:lumMod val="75000"/>
                </a:schemeClr>
              </a:solidFill>
              <a:latin typeface="Raleway" pitchFamily="2" charset="0"/>
              <a:ea typeface="Calibri" pitchFamily="34" charset="0"/>
              <a:cs typeface="Arial" pitchFamily="34" charset="0"/>
              <a:sym typeface="Wingdings" pitchFamily="2" charset="2"/>
            </a:endParaRPr>
          </a:p>
          <a:p>
            <a:pPr marL="0" indent="0" eaLnBrk="0" fontAlgn="base" hangingPunct="0">
              <a:spcBef>
                <a:spcPct val="0"/>
              </a:spcBef>
              <a:spcAft>
                <a:spcPct val="0"/>
              </a:spcAft>
              <a:buFontTx/>
              <a:buChar char="•"/>
            </a:pPr>
            <a:endParaRPr lang="de-DE" altLang="de-DE"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endParaRPr lang="de-DE" altLang="de-DE" dirty="0">
              <a:latin typeface="Raleway" pitchFamily="2" charset="0"/>
              <a:cs typeface="Arial" pitchFamily="34" charset="0"/>
              <a:sym typeface="Wingdings" pitchFamily="2" charset="2"/>
            </a:endParaRPr>
          </a:p>
        </p:txBody>
      </p:sp>
    </p:spTree>
    <p:extLst>
      <p:ext uri="{BB962C8B-B14F-4D97-AF65-F5344CB8AC3E}">
        <p14:creationId xmlns:p14="http://schemas.microsoft.com/office/powerpoint/2010/main" val="41048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6752" y="475657"/>
            <a:ext cx="10515600" cy="1325563"/>
          </a:xfrm>
        </p:spPr>
        <p:txBody>
          <a:bodyPr>
            <a:normAutofit/>
          </a:bodyPr>
          <a:lstStyle/>
          <a:p>
            <a:pPr algn="l"/>
            <a:r>
              <a:rPr lang="de-DE" sz="3200" b="1" dirty="0">
                <a:solidFill>
                  <a:srgbClr val="008080"/>
                </a:solidFill>
                <a:latin typeface="Raleway" pitchFamily="2" charset="0"/>
              </a:rPr>
              <a:t>Überleitung App-Download</a:t>
            </a:r>
          </a:p>
        </p:txBody>
      </p:sp>
      <p:sp>
        <p:nvSpPr>
          <p:cNvPr id="3" name="Inhaltsplatzhalter 2"/>
          <p:cNvSpPr>
            <a:spLocks noGrp="1"/>
          </p:cNvSpPr>
          <p:nvPr>
            <p:ph idx="1"/>
          </p:nvPr>
        </p:nvSpPr>
        <p:spPr>
          <a:xfrm>
            <a:off x="1056752" y="1556089"/>
            <a:ext cx="8229600" cy="4680520"/>
          </a:xfrm>
        </p:spPr>
        <p:txBody>
          <a:bodyPr>
            <a:normAutofit/>
          </a:bodyPr>
          <a:lstStyle/>
          <a:p>
            <a:pPr marL="0" indent="0" eaLnBrk="0" fontAlgn="base" hangingPunct="0">
              <a:spcBef>
                <a:spcPct val="0"/>
              </a:spcBef>
              <a:spcAft>
                <a:spcPct val="0"/>
              </a:spcAft>
              <a:buNone/>
            </a:pPr>
            <a:endParaRPr lang="de-DE" altLang="de-DE" sz="2000" i="1" dirty="0">
              <a:solidFill>
                <a:srgbClr val="008080"/>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solidFill>
                  <a:srgbClr val="008080"/>
                </a:solidFill>
                <a:latin typeface="Raleway" pitchFamily="2" charset="0"/>
                <a:cs typeface="Arial" pitchFamily="34" charset="0"/>
                <a:sym typeface="Wingdings" pitchFamily="2" charset="2"/>
              </a:rPr>
              <a:t>Was könnten Sie gewinnen, wenn Sie sich auf diese Challenge einlassen?“</a:t>
            </a:r>
          </a:p>
          <a:p>
            <a:pPr marL="0" indent="0" eaLnBrk="0" fontAlgn="base" hangingPunct="0">
              <a:spcBef>
                <a:spcPct val="0"/>
              </a:spcBef>
              <a:spcAft>
                <a:spcPct val="0"/>
              </a:spcAft>
              <a:buNone/>
            </a:pPr>
            <a:endParaRPr lang="de-DE" altLang="de-DE" sz="2000" b="1" i="1" dirty="0">
              <a:solidFill>
                <a:schemeClr val="accent1">
                  <a:lumMod val="75000"/>
                </a:schemeClr>
              </a:solidFill>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Freiheit</a:t>
            </a:r>
            <a:r>
              <a:rPr lang="de-DE" altLang="de-DE" sz="2000" i="1" dirty="0">
                <a:latin typeface="Raleway" pitchFamily="2" charset="0"/>
                <a:cs typeface="Arial" pitchFamily="34" charset="0"/>
                <a:sym typeface="Wingdings" pitchFamily="2" charset="2"/>
              </a:rPr>
              <a:t>:</a:t>
            </a:r>
            <a:r>
              <a:rPr lang="de-DE" altLang="de-DE" sz="2000" dirty="0">
                <a:latin typeface="Raleway" pitchFamily="2" charset="0"/>
                <a:cs typeface="Arial" pitchFamily="34" charset="0"/>
                <a:sym typeface="Wingdings" pitchFamily="2" charset="2"/>
              </a:rPr>
              <a:t> Je stärker eine Gewohnheit in meinem Leben verankert ist, desto unfreier macht sie mich in meinen Entscheidungen.</a:t>
            </a:r>
          </a:p>
          <a:p>
            <a:pPr marL="0" indent="0" eaLnBrk="0" fontAlgn="base" hangingPunct="0">
              <a:spcBef>
                <a:spcPct val="0"/>
              </a:spcBef>
              <a:spcAft>
                <a:spcPct val="0"/>
              </a:spcAft>
              <a:buNone/>
            </a:pPr>
            <a:endParaRPr lang="de-DE" altLang="de-DE" sz="2000"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Neue Erfahrungen</a:t>
            </a:r>
            <a:r>
              <a:rPr lang="de-DE" altLang="de-DE" sz="2000" i="1" dirty="0">
                <a:latin typeface="Raleway" pitchFamily="2" charset="0"/>
                <a:cs typeface="Arial" pitchFamily="34" charset="0"/>
                <a:sym typeface="Wingdings" pitchFamily="2" charset="2"/>
              </a:rPr>
              <a:t>: </a:t>
            </a:r>
            <a:r>
              <a:rPr lang="de-DE" altLang="de-DE" sz="2000" dirty="0">
                <a:latin typeface="Raleway" pitchFamily="2" charset="0"/>
                <a:cs typeface="Arial" pitchFamily="34" charset="0"/>
                <a:sym typeface="Wingdings" pitchFamily="2" charset="2"/>
              </a:rPr>
              <a:t>Wenn ich alte Gewohnheiten weglasse oder reduziere, habe ich die Möglichkeit, neue Dinge auszuprobieren.</a:t>
            </a:r>
          </a:p>
          <a:p>
            <a:pPr marL="0" indent="0" eaLnBrk="0" fontAlgn="base" hangingPunct="0">
              <a:spcBef>
                <a:spcPct val="0"/>
              </a:spcBef>
              <a:spcAft>
                <a:spcPct val="0"/>
              </a:spcAft>
              <a:buNone/>
            </a:pPr>
            <a:endParaRPr lang="de-DE" altLang="de-DE" sz="2000"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Neue Erkenntnisse</a:t>
            </a:r>
            <a:r>
              <a:rPr lang="de-DE" altLang="de-DE" sz="2000" i="1" dirty="0">
                <a:latin typeface="Raleway" pitchFamily="2" charset="0"/>
                <a:cs typeface="Arial" pitchFamily="34" charset="0"/>
                <a:sym typeface="Wingdings" pitchFamily="2" charset="2"/>
              </a:rPr>
              <a:t>: </a:t>
            </a:r>
            <a:r>
              <a:rPr lang="de-DE" altLang="de-DE" sz="2000" dirty="0">
                <a:latin typeface="Raleway" pitchFamily="2" charset="0"/>
                <a:cs typeface="Arial" pitchFamily="34" charset="0"/>
                <a:sym typeface="Wingdings" pitchFamily="2" charset="2"/>
              </a:rPr>
              <a:t>Sie lernen sich und Ihre Gewohnheiten besser kennen.</a:t>
            </a:r>
          </a:p>
          <a:p>
            <a:pPr marL="0" indent="0" eaLnBrk="0" fontAlgn="base" hangingPunct="0">
              <a:spcBef>
                <a:spcPct val="0"/>
              </a:spcBef>
              <a:spcAft>
                <a:spcPct val="0"/>
              </a:spcAft>
              <a:buNone/>
            </a:pPr>
            <a:endParaRPr lang="de-DE" altLang="de-DE" sz="2000" dirty="0">
              <a:latin typeface="Raleway" pitchFamily="2" charset="0"/>
              <a:cs typeface="Arial" pitchFamily="34" charset="0"/>
              <a:sym typeface="Wingdings" pitchFamily="2" charset="2"/>
            </a:endParaRPr>
          </a:p>
          <a:p>
            <a:pPr marL="0" indent="0" eaLnBrk="0" fontAlgn="base" hangingPunct="0">
              <a:spcBef>
                <a:spcPct val="0"/>
              </a:spcBef>
              <a:spcAft>
                <a:spcPct val="0"/>
              </a:spcAft>
              <a:buNone/>
            </a:pPr>
            <a:r>
              <a:rPr lang="de-DE" altLang="de-DE" sz="2000" b="1" i="1" dirty="0">
                <a:latin typeface="Raleway" pitchFamily="2" charset="0"/>
                <a:cs typeface="Arial" pitchFamily="34" charset="0"/>
                <a:sym typeface="Wingdings" pitchFamily="2" charset="2"/>
              </a:rPr>
              <a:t>Genuss</a:t>
            </a:r>
            <a:r>
              <a:rPr lang="de-DE" altLang="de-DE" sz="2000" i="1" dirty="0">
                <a:latin typeface="Raleway" pitchFamily="2" charset="0"/>
                <a:cs typeface="Arial" pitchFamily="34" charset="0"/>
                <a:sym typeface="Wingdings" pitchFamily="2" charset="2"/>
              </a:rPr>
              <a:t>: </a:t>
            </a:r>
            <a:r>
              <a:rPr lang="de-DE" altLang="de-DE" sz="2000" dirty="0">
                <a:latin typeface="Raleway" pitchFamily="2" charset="0"/>
                <a:cs typeface="Arial" pitchFamily="34" charset="0"/>
                <a:sym typeface="Wingdings" pitchFamily="2" charset="2"/>
              </a:rPr>
              <a:t>Wenn ich eine Gewohnheit eine Zeit weglasse, erhöht sich hinterher der Genuss.</a:t>
            </a:r>
          </a:p>
          <a:p>
            <a:endParaRPr lang="de-DE" dirty="0"/>
          </a:p>
        </p:txBody>
      </p:sp>
    </p:spTree>
    <p:extLst>
      <p:ext uri="{BB962C8B-B14F-4D97-AF65-F5344CB8AC3E}">
        <p14:creationId xmlns:p14="http://schemas.microsoft.com/office/powerpoint/2010/main" val="4292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59B91-3DEE-4714-0F1D-D7D070161FB6}"/>
              </a:ext>
            </a:extLst>
          </p:cNvPr>
          <p:cNvSpPr>
            <a:spLocks noGrp="1"/>
          </p:cNvSpPr>
          <p:nvPr>
            <p:ph type="title"/>
          </p:nvPr>
        </p:nvSpPr>
        <p:spPr/>
        <p:txBody>
          <a:bodyPr/>
          <a:lstStyle/>
          <a:p>
            <a:r>
              <a:rPr lang="de-DE" b="1" dirty="0">
                <a:solidFill>
                  <a:srgbClr val="3A8181"/>
                </a:solidFill>
                <a:latin typeface="Raleway" pitchFamily="2" charset="0"/>
              </a:rPr>
              <a:t>Warum Suchtprävention an (beruflichen) Schulen?</a:t>
            </a:r>
          </a:p>
        </p:txBody>
      </p:sp>
      <p:sp>
        <p:nvSpPr>
          <p:cNvPr id="3" name="Textplatzhalter 2">
            <a:extLst>
              <a:ext uri="{FF2B5EF4-FFF2-40B4-BE49-F238E27FC236}">
                <a16:creationId xmlns:a16="http://schemas.microsoft.com/office/drawing/2014/main" id="{3D0933BB-96E5-3EC8-0BC5-1A3D8C69345E}"/>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4798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993913" y="1691533"/>
            <a:ext cx="9510931" cy="3806170"/>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Vorschläge, keine Vorgabe</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Kann je nach Ressourcen, Bedarfen und Vorlieben abgewandelt werden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Dauer im Vollumfang: 45 Minuten</a:t>
            </a:r>
          </a:p>
          <a:p>
            <a:pPr marL="342900" indent="-342900" defTabSz="457200">
              <a:spcBef>
                <a:spcPts val="1000"/>
              </a:spcBef>
              <a:spcAft>
                <a:spcPts val="1200"/>
              </a:spcAft>
              <a:buClr>
                <a:srgbClr val="398080"/>
              </a:buClr>
              <a:buSzPct val="80000"/>
              <a:buFont typeface="Wingdings 3" charset="2"/>
              <a:buChar char=""/>
              <a:defRPr/>
            </a:pPr>
            <a:r>
              <a:rPr lang="de-DE" sz="2400" dirty="0">
                <a:latin typeface="Raleway"/>
              </a:rPr>
              <a:t>Abschlussgespräch gestaltbar in der Dauer, ca. 15 Minuten (4 Folien Leitfragen)</a:t>
            </a:r>
          </a:p>
          <a:p>
            <a:pPr marL="800100" lvl="1" indent="-342900" defTabSz="457200">
              <a:spcBef>
                <a:spcPts val="1000"/>
              </a:spcBef>
              <a:spcAft>
                <a:spcPts val="1200"/>
              </a:spcAft>
              <a:buClr>
                <a:srgbClr val="398080"/>
              </a:buClr>
              <a:buSzPct val="80000"/>
              <a:buFont typeface="Wingdings 3" charset="2"/>
              <a:buChar char=""/>
              <a:defRPr/>
            </a:pPr>
            <a:r>
              <a:rPr lang="de-DE" sz="2400" dirty="0">
                <a:latin typeface="Raleway"/>
              </a:rPr>
              <a:t>Es geht um die Erfahrung, nicht um die Zielerreichung</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993913" y="758157"/>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Einführung</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44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19AB-813C-FD1B-2D70-D4F39ECC059A}"/>
              </a:ext>
            </a:extLst>
          </p:cNvPr>
          <p:cNvSpPr>
            <a:spLocks noGrp="1"/>
          </p:cNvSpPr>
          <p:nvPr>
            <p:ph type="title"/>
          </p:nvPr>
        </p:nvSpPr>
        <p:spPr>
          <a:xfrm>
            <a:off x="451962" y="387381"/>
            <a:ext cx="9817453" cy="622070"/>
          </a:xfrm>
        </p:spPr>
        <p:txBody>
          <a:bodyPr>
            <a:noAutofit/>
          </a:bodyPr>
          <a:lstStyle/>
          <a:p>
            <a:r>
              <a:rPr lang="de-DE" sz="3300" b="1" dirty="0">
                <a:solidFill>
                  <a:srgbClr val="3A8181"/>
                </a:solidFill>
                <a:latin typeface="Raleway" pitchFamily="2" charset="0"/>
              </a:rPr>
              <a:t>Zur Einführung in Klassengefügen</a:t>
            </a:r>
          </a:p>
        </p:txBody>
      </p:sp>
      <p:sp>
        <p:nvSpPr>
          <p:cNvPr id="3" name="Inhaltsplatzhalter 2">
            <a:extLst>
              <a:ext uri="{FF2B5EF4-FFF2-40B4-BE49-F238E27FC236}">
                <a16:creationId xmlns:a16="http://schemas.microsoft.com/office/drawing/2014/main" id="{F4153395-5E38-5BC9-9A52-7B90E89B5887}"/>
              </a:ext>
            </a:extLst>
          </p:cNvPr>
          <p:cNvSpPr>
            <a:spLocks noGrp="1"/>
          </p:cNvSpPr>
          <p:nvPr>
            <p:ph sz="quarter" idx="22"/>
          </p:nvPr>
        </p:nvSpPr>
        <p:spPr/>
        <p:txBody>
          <a:bodyPr/>
          <a:lstStyle/>
          <a:p>
            <a:endParaRPr lang="de-DE"/>
          </a:p>
        </p:txBody>
      </p:sp>
      <p:sp>
        <p:nvSpPr>
          <p:cNvPr id="4" name="Textplatzhalter 3">
            <a:extLst>
              <a:ext uri="{FF2B5EF4-FFF2-40B4-BE49-F238E27FC236}">
                <a16:creationId xmlns:a16="http://schemas.microsoft.com/office/drawing/2014/main" id="{16A2ECBA-E5C5-AEEF-E35E-E14706E830A1}"/>
              </a:ext>
            </a:extLst>
          </p:cNvPr>
          <p:cNvSpPr>
            <a:spLocks noGrp="1"/>
          </p:cNvSpPr>
          <p:nvPr>
            <p:ph type="body" sz="quarter" idx="21"/>
          </p:nvPr>
        </p:nvSpPr>
        <p:spPr>
          <a:xfrm>
            <a:off x="519073" y="1265505"/>
            <a:ext cx="9817453" cy="284400"/>
          </a:xfrm>
        </p:spPr>
        <p:txBody>
          <a:bodyPr/>
          <a:lstStyle/>
          <a:p>
            <a:r>
              <a:rPr lang="de-DE" sz="2400" dirty="0">
                <a:latin typeface="Raleway"/>
                <a:ea typeface="+mn-ea"/>
                <a:cs typeface="+mn-cs"/>
              </a:rPr>
              <a:t>Infomaterial finden Sie auf der Website </a:t>
            </a:r>
            <a:r>
              <a:rPr lang="de-DE" sz="24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www.meine-zeit-ohne.de</a:t>
            </a:r>
            <a:r>
              <a:rPr lang="de-DE" sz="2400" dirty="0">
                <a:solidFill>
                  <a:schemeClr val="accent5"/>
                </a:solidFill>
                <a:latin typeface="Raleway"/>
                <a:ea typeface="+mn-ea"/>
                <a:cs typeface="+mn-cs"/>
              </a:rPr>
              <a:t> </a:t>
            </a:r>
          </a:p>
        </p:txBody>
      </p:sp>
      <p:pic>
        <p:nvPicPr>
          <p:cNvPr id="5" name="Picture 5">
            <a:extLst>
              <a:ext uri="{FF2B5EF4-FFF2-40B4-BE49-F238E27FC236}">
                <a16:creationId xmlns:a16="http://schemas.microsoft.com/office/drawing/2014/main" id="{1A201270-DBE9-EE7B-3E80-BB4FB105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8FE55D4-E445-5DC1-47B4-70AD1F06B3F2}"/>
              </a:ext>
            </a:extLst>
          </p:cNvPr>
          <p:cNvPicPr>
            <a:picLocks noChangeAspect="1"/>
          </p:cNvPicPr>
          <p:nvPr/>
        </p:nvPicPr>
        <p:blipFill>
          <a:blip r:embed="rId5"/>
          <a:stretch>
            <a:fillRect/>
          </a:stretch>
        </p:blipFill>
        <p:spPr>
          <a:xfrm>
            <a:off x="661987" y="1659344"/>
            <a:ext cx="9817453" cy="4138646"/>
          </a:xfrm>
          <a:prstGeom prst="rect">
            <a:avLst/>
          </a:prstGeom>
        </p:spPr>
      </p:pic>
      <p:sp>
        <p:nvSpPr>
          <p:cNvPr id="9" name="Ellipse 8">
            <a:extLst>
              <a:ext uri="{FF2B5EF4-FFF2-40B4-BE49-F238E27FC236}">
                <a16:creationId xmlns:a16="http://schemas.microsoft.com/office/drawing/2014/main" id="{73328248-C16A-DA3E-AD31-813DD8A13ECA}"/>
              </a:ext>
            </a:extLst>
          </p:cNvPr>
          <p:cNvSpPr/>
          <p:nvPr/>
        </p:nvSpPr>
        <p:spPr>
          <a:xfrm>
            <a:off x="1202362" y="2479691"/>
            <a:ext cx="2214077" cy="582805"/>
          </a:xfrm>
          <a:prstGeom prst="ellipse">
            <a:avLst/>
          </a:prstGeom>
          <a:noFill/>
          <a:ln w="38100" cap="flat" cmpd="sng" algn="ctr">
            <a:solidFill>
              <a:srgbClr val="3A818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dirty="0"/>
          </a:p>
        </p:txBody>
      </p:sp>
    </p:spTree>
    <p:extLst>
      <p:ext uri="{BB962C8B-B14F-4D97-AF65-F5344CB8AC3E}">
        <p14:creationId xmlns:p14="http://schemas.microsoft.com/office/powerpoint/2010/main" val="2870479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19AB-813C-FD1B-2D70-D4F39ECC059A}"/>
              </a:ext>
            </a:extLst>
          </p:cNvPr>
          <p:cNvSpPr>
            <a:spLocks noGrp="1"/>
          </p:cNvSpPr>
          <p:nvPr>
            <p:ph type="title"/>
          </p:nvPr>
        </p:nvSpPr>
        <p:spPr>
          <a:xfrm>
            <a:off x="451962" y="387381"/>
            <a:ext cx="9817453" cy="622070"/>
          </a:xfrm>
        </p:spPr>
        <p:txBody>
          <a:bodyPr>
            <a:noAutofit/>
          </a:bodyPr>
          <a:lstStyle/>
          <a:p>
            <a:r>
              <a:rPr lang="de-DE" sz="3300" b="1" dirty="0">
                <a:solidFill>
                  <a:srgbClr val="3A8181"/>
                </a:solidFill>
                <a:latin typeface="Raleway" pitchFamily="2" charset="0"/>
              </a:rPr>
              <a:t>Zur Einführung in Klassengefügen</a:t>
            </a:r>
          </a:p>
        </p:txBody>
      </p:sp>
      <p:sp>
        <p:nvSpPr>
          <p:cNvPr id="3" name="Inhaltsplatzhalter 2">
            <a:extLst>
              <a:ext uri="{FF2B5EF4-FFF2-40B4-BE49-F238E27FC236}">
                <a16:creationId xmlns:a16="http://schemas.microsoft.com/office/drawing/2014/main" id="{F4153395-5E38-5BC9-9A52-7B90E89B5887}"/>
              </a:ext>
            </a:extLst>
          </p:cNvPr>
          <p:cNvSpPr>
            <a:spLocks noGrp="1"/>
          </p:cNvSpPr>
          <p:nvPr>
            <p:ph sz="quarter" idx="22"/>
          </p:nvPr>
        </p:nvSpPr>
        <p:spPr/>
        <p:txBody>
          <a:bodyPr/>
          <a:lstStyle/>
          <a:p>
            <a:endParaRPr lang="de-DE"/>
          </a:p>
        </p:txBody>
      </p:sp>
      <p:sp>
        <p:nvSpPr>
          <p:cNvPr id="4" name="Textplatzhalter 3">
            <a:extLst>
              <a:ext uri="{FF2B5EF4-FFF2-40B4-BE49-F238E27FC236}">
                <a16:creationId xmlns:a16="http://schemas.microsoft.com/office/drawing/2014/main" id="{16A2ECBA-E5C5-AEEF-E35E-E14706E830A1}"/>
              </a:ext>
            </a:extLst>
          </p:cNvPr>
          <p:cNvSpPr>
            <a:spLocks noGrp="1"/>
          </p:cNvSpPr>
          <p:nvPr>
            <p:ph type="body" sz="quarter" idx="21"/>
          </p:nvPr>
        </p:nvSpPr>
        <p:spPr>
          <a:xfrm>
            <a:off x="519073" y="1265505"/>
            <a:ext cx="9817453" cy="284400"/>
          </a:xfrm>
        </p:spPr>
        <p:txBody>
          <a:bodyPr/>
          <a:lstStyle/>
          <a:p>
            <a:r>
              <a:rPr lang="de-DE" sz="2400" dirty="0">
                <a:latin typeface="Raleway"/>
                <a:ea typeface="+mn-ea"/>
                <a:cs typeface="+mn-cs"/>
              </a:rPr>
              <a:t>Infomaterial finden Sie auf der Website </a:t>
            </a:r>
            <a:r>
              <a:rPr lang="de-DE" sz="24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www.meine-zeit-ohne.de</a:t>
            </a:r>
            <a:r>
              <a:rPr lang="de-DE" sz="2400" dirty="0">
                <a:solidFill>
                  <a:schemeClr val="accent5"/>
                </a:solidFill>
                <a:latin typeface="Raleway"/>
                <a:ea typeface="+mn-ea"/>
                <a:cs typeface="+mn-cs"/>
              </a:rPr>
              <a:t> </a:t>
            </a:r>
          </a:p>
        </p:txBody>
      </p:sp>
      <p:pic>
        <p:nvPicPr>
          <p:cNvPr id="5" name="Picture 5">
            <a:extLst>
              <a:ext uri="{FF2B5EF4-FFF2-40B4-BE49-F238E27FC236}">
                <a16:creationId xmlns:a16="http://schemas.microsoft.com/office/drawing/2014/main" id="{1A201270-DBE9-EE7B-3E80-BB4FB105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8FE55D4-E445-5DC1-47B4-70AD1F06B3F2}"/>
              </a:ext>
            </a:extLst>
          </p:cNvPr>
          <p:cNvPicPr>
            <a:picLocks noChangeAspect="1"/>
          </p:cNvPicPr>
          <p:nvPr/>
        </p:nvPicPr>
        <p:blipFill>
          <a:blip r:embed="rId5"/>
          <a:stretch>
            <a:fillRect/>
          </a:stretch>
        </p:blipFill>
        <p:spPr>
          <a:xfrm>
            <a:off x="661987" y="1659344"/>
            <a:ext cx="9817453" cy="4138646"/>
          </a:xfrm>
          <a:prstGeom prst="rect">
            <a:avLst/>
          </a:prstGeom>
        </p:spPr>
      </p:pic>
      <p:sp>
        <p:nvSpPr>
          <p:cNvPr id="9" name="Ellipse 8">
            <a:extLst>
              <a:ext uri="{FF2B5EF4-FFF2-40B4-BE49-F238E27FC236}">
                <a16:creationId xmlns:a16="http://schemas.microsoft.com/office/drawing/2014/main" id="{73328248-C16A-DA3E-AD31-813DD8A13ECA}"/>
              </a:ext>
            </a:extLst>
          </p:cNvPr>
          <p:cNvSpPr/>
          <p:nvPr/>
        </p:nvSpPr>
        <p:spPr>
          <a:xfrm>
            <a:off x="961202" y="4615851"/>
            <a:ext cx="2214077" cy="1082495"/>
          </a:xfrm>
          <a:prstGeom prst="ellipse">
            <a:avLst/>
          </a:prstGeom>
          <a:noFill/>
          <a:ln w="38100" cap="flat" cmpd="sng" algn="ctr">
            <a:solidFill>
              <a:srgbClr val="3A818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dirty="0"/>
          </a:p>
        </p:txBody>
      </p:sp>
    </p:spTree>
    <p:extLst>
      <p:ext uri="{BB962C8B-B14F-4D97-AF65-F5344CB8AC3E}">
        <p14:creationId xmlns:p14="http://schemas.microsoft.com/office/powerpoint/2010/main" val="265916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283528" y="1299647"/>
            <a:ext cx="9321800" cy="4283224"/>
          </a:xfrm>
          <a:prstGeom prst="rect">
            <a:avLst/>
          </a:prstGeom>
        </p:spPr>
        <p:txBody>
          <a:bodyPr wrap="square">
            <a:spAutoFit/>
          </a:bodyPr>
          <a:lstStyle/>
          <a:p>
            <a:pPr defTabSz="457200">
              <a:spcBef>
                <a:spcPts val="1000"/>
              </a:spcBef>
              <a:spcAft>
                <a:spcPts val="1200"/>
              </a:spcAft>
              <a:buClr>
                <a:srgbClr val="398080"/>
              </a:buClr>
              <a:buSzPct val="80000"/>
              <a:defRPr/>
            </a:pPr>
            <a:r>
              <a:rPr lang="de-DE" dirty="0">
                <a:latin typeface="Raleway"/>
              </a:rPr>
              <a:t>1. Einstieg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Vorstellungsrunde - Erwartungen</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Warum Suchtprävention an (beruflichen) Schulen?</a:t>
            </a:r>
          </a:p>
          <a:p>
            <a:pPr defTabSz="457200">
              <a:spcBef>
                <a:spcPts val="1000"/>
              </a:spcBef>
              <a:spcAft>
                <a:spcPts val="1200"/>
              </a:spcAft>
              <a:buClr>
                <a:srgbClr val="398080"/>
              </a:buClr>
              <a:buSzPct val="80000"/>
              <a:defRPr/>
            </a:pPr>
            <a:r>
              <a:rPr lang="de-DE" dirty="0">
                <a:latin typeface="Raleway"/>
              </a:rPr>
              <a:t>2. Meine Zeit ohne - Die Challenge</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Worum geht es bei </a:t>
            </a:r>
            <a:r>
              <a:rPr lang="de-DE" dirty="0" err="1">
                <a:latin typeface="Raleway"/>
              </a:rPr>
              <a:t>MZo</a:t>
            </a:r>
            <a:r>
              <a:rPr lang="de-DE" dirty="0">
                <a:latin typeface="Raleway"/>
              </a:rPr>
              <a:t>?</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Wo und wie kann man </a:t>
            </a:r>
            <a:r>
              <a:rPr lang="de-DE" dirty="0" err="1">
                <a:latin typeface="Raleway"/>
              </a:rPr>
              <a:t>MZo</a:t>
            </a:r>
            <a:r>
              <a:rPr lang="de-DE" dirty="0">
                <a:latin typeface="Raleway"/>
              </a:rPr>
              <a:t> einsetzen?</a:t>
            </a:r>
          </a:p>
          <a:p>
            <a:pPr defTabSz="457200">
              <a:spcBef>
                <a:spcPts val="1000"/>
              </a:spcBef>
              <a:spcAft>
                <a:spcPts val="1200"/>
              </a:spcAft>
              <a:buClr>
                <a:srgbClr val="398080"/>
              </a:buClr>
              <a:buSzPct val="80000"/>
              <a:defRPr/>
            </a:pPr>
            <a:r>
              <a:rPr lang="de-DE" dirty="0">
                <a:latin typeface="Raleway"/>
              </a:rPr>
              <a:t>3. </a:t>
            </a:r>
            <a:r>
              <a:rPr lang="de-DE" b="1" dirty="0">
                <a:latin typeface="Raleway"/>
              </a:rPr>
              <a:t>Evidenzbasierung</a:t>
            </a:r>
          </a:p>
          <a:p>
            <a:pPr marL="342900" indent="-342900" defTabSz="457200">
              <a:spcBef>
                <a:spcPts val="1000"/>
              </a:spcBef>
              <a:spcAft>
                <a:spcPts val="1200"/>
              </a:spcAft>
              <a:buClr>
                <a:srgbClr val="398080"/>
              </a:buClr>
              <a:buSzPct val="80000"/>
              <a:buFont typeface="Wingdings 3" charset="2"/>
              <a:buChar char=""/>
              <a:defRPr/>
            </a:pPr>
            <a:r>
              <a:rPr lang="de-DE" dirty="0">
                <a:latin typeface="Raleway"/>
              </a:rPr>
              <a:t>Ausgewählte Ergebnisse der Evaluation</a:t>
            </a: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Übersicht</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298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DD6FF17-E185-4278-BA58-178F9236A9B7}"/>
              </a:ext>
            </a:extLst>
          </p:cNvPr>
          <p:cNvPicPr/>
          <p:nvPr/>
        </p:nvPicPr>
        <p:blipFill rotWithShape="1">
          <a:blip r:embed="rId2">
            <a:extLst>
              <a:ext uri="{28A0092B-C50C-407E-A947-70E740481C1C}">
                <a14:useLocalDpi xmlns:a14="http://schemas.microsoft.com/office/drawing/2010/main" val="0"/>
              </a:ext>
            </a:extLst>
          </a:blip>
          <a:srcRect r="11870" b="40630"/>
          <a:stretch/>
        </p:blipFill>
        <p:spPr bwMode="auto">
          <a:xfrm>
            <a:off x="1579563" y="381000"/>
            <a:ext cx="7960678" cy="6095999"/>
          </a:xfrm>
          <a:prstGeom prst="rect">
            <a:avLst/>
          </a:prstGeom>
          <a:noFill/>
        </p:spPr>
      </p:pic>
      <p:sp>
        <p:nvSpPr>
          <p:cNvPr id="3" name="Textfeld 2">
            <a:extLst>
              <a:ext uri="{FF2B5EF4-FFF2-40B4-BE49-F238E27FC236}">
                <a16:creationId xmlns:a16="http://schemas.microsoft.com/office/drawing/2014/main" id="{53FEEF75-AA20-4A35-AC39-23B6E1B346FF}"/>
              </a:ext>
            </a:extLst>
          </p:cNvPr>
          <p:cNvSpPr txBox="1"/>
          <p:nvPr/>
        </p:nvSpPr>
        <p:spPr>
          <a:xfrm>
            <a:off x="9448799" y="6425542"/>
            <a:ext cx="2659380" cy="307777"/>
          </a:xfrm>
          <a:prstGeom prst="rect">
            <a:avLst/>
          </a:prstGeom>
          <a:noFill/>
        </p:spPr>
        <p:txBody>
          <a:bodyPr wrap="square" rtlCol="0">
            <a:spAutoFit/>
          </a:bodyPr>
          <a:lstStyle/>
          <a:p>
            <a:r>
              <a:rPr lang="de-DE" sz="1400" dirty="0"/>
              <a:t>Pietsch et al. 2023, IJERPH</a:t>
            </a:r>
          </a:p>
        </p:txBody>
      </p:sp>
      <p:sp>
        <p:nvSpPr>
          <p:cNvPr id="4" name="Textfeld 3">
            <a:extLst>
              <a:ext uri="{FF2B5EF4-FFF2-40B4-BE49-F238E27FC236}">
                <a16:creationId xmlns:a16="http://schemas.microsoft.com/office/drawing/2014/main" id="{1B15C8A0-DA58-4C6F-B2FB-3550581E960D}"/>
              </a:ext>
            </a:extLst>
          </p:cNvPr>
          <p:cNvSpPr txBox="1"/>
          <p:nvPr/>
        </p:nvSpPr>
        <p:spPr>
          <a:xfrm>
            <a:off x="9540241" y="1052623"/>
            <a:ext cx="1241173" cy="369332"/>
          </a:xfrm>
          <a:prstGeom prst="rect">
            <a:avLst/>
          </a:prstGeom>
          <a:noFill/>
        </p:spPr>
        <p:txBody>
          <a:bodyPr wrap="square" rtlCol="0">
            <a:spAutoFit/>
          </a:bodyPr>
          <a:lstStyle/>
          <a:p>
            <a:r>
              <a:rPr lang="de-DE" dirty="0">
                <a:latin typeface="Raleway"/>
              </a:rPr>
              <a:t>OR = 1,31</a:t>
            </a:r>
          </a:p>
        </p:txBody>
      </p:sp>
      <p:sp>
        <p:nvSpPr>
          <p:cNvPr id="5" name="Textfeld 4">
            <a:extLst>
              <a:ext uri="{FF2B5EF4-FFF2-40B4-BE49-F238E27FC236}">
                <a16:creationId xmlns:a16="http://schemas.microsoft.com/office/drawing/2014/main" id="{95DAE0BB-755D-462F-9DA5-258FEFE7272B}"/>
              </a:ext>
            </a:extLst>
          </p:cNvPr>
          <p:cNvSpPr txBox="1"/>
          <p:nvPr/>
        </p:nvSpPr>
        <p:spPr>
          <a:xfrm>
            <a:off x="9537317" y="1715386"/>
            <a:ext cx="1241173" cy="369332"/>
          </a:xfrm>
          <a:prstGeom prst="rect">
            <a:avLst/>
          </a:prstGeom>
          <a:noFill/>
        </p:spPr>
        <p:txBody>
          <a:bodyPr wrap="square" rtlCol="0">
            <a:spAutoFit/>
          </a:bodyPr>
          <a:lstStyle/>
          <a:p>
            <a:r>
              <a:rPr lang="de-DE" dirty="0">
                <a:latin typeface="Raleway"/>
              </a:rPr>
              <a:t>OR = 1,09</a:t>
            </a:r>
          </a:p>
        </p:txBody>
      </p:sp>
      <p:sp>
        <p:nvSpPr>
          <p:cNvPr id="6" name="Textfeld 5">
            <a:extLst>
              <a:ext uri="{FF2B5EF4-FFF2-40B4-BE49-F238E27FC236}">
                <a16:creationId xmlns:a16="http://schemas.microsoft.com/office/drawing/2014/main" id="{1FB195B6-FEA8-4FF7-AB04-FB72A3F773D5}"/>
              </a:ext>
            </a:extLst>
          </p:cNvPr>
          <p:cNvSpPr txBox="1"/>
          <p:nvPr/>
        </p:nvSpPr>
        <p:spPr>
          <a:xfrm>
            <a:off x="9540241" y="2368254"/>
            <a:ext cx="1241173" cy="369332"/>
          </a:xfrm>
          <a:prstGeom prst="rect">
            <a:avLst/>
          </a:prstGeom>
          <a:noFill/>
        </p:spPr>
        <p:txBody>
          <a:bodyPr wrap="square" rtlCol="0">
            <a:spAutoFit/>
          </a:bodyPr>
          <a:lstStyle/>
          <a:p>
            <a:r>
              <a:rPr lang="de-DE" dirty="0">
                <a:latin typeface="Raleway"/>
              </a:rPr>
              <a:t>OR = 1,12</a:t>
            </a:r>
          </a:p>
        </p:txBody>
      </p:sp>
      <p:sp>
        <p:nvSpPr>
          <p:cNvPr id="7" name="Textfeld 6">
            <a:extLst>
              <a:ext uri="{FF2B5EF4-FFF2-40B4-BE49-F238E27FC236}">
                <a16:creationId xmlns:a16="http://schemas.microsoft.com/office/drawing/2014/main" id="{CA87A02B-8C72-4097-ACC9-3D84FAC1897F}"/>
              </a:ext>
            </a:extLst>
          </p:cNvPr>
          <p:cNvSpPr txBox="1"/>
          <p:nvPr/>
        </p:nvSpPr>
        <p:spPr>
          <a:xfrm>
            <a:off x="9537316" y="3021122"/>
            <a:ext cx="1241173" cy="369332"/>
          </a:xfrm>
          <a:prstGeom prst="rect">
            <a:avLst/>
          </a:prstGeom>
          <a:noFill/>
        </p:spPr>
        <p:txBody>
          <a:bodyPr wrap="square" rtlCol="0">
            <a:spAutoFit/>
          </a:bodyPr>
          <a:lstStyle/>
          <a:p>
            <a:r>
              <a:rPr lang="de-DE" dirty="0">
                <a:latin typeface="Raleway"/>
              </a:rPr>
              <a:t>OR = 1,14</a:t>
            </a:r>
          </a:p>
        </p:txBody>
      </p:sp>
      <p:sp>
        <p:nvSpPr>
          <p:cNvPr id="8" name="Textfeld 7">
            <a:extLst>
              <a:ext uri="{FF2B5EF4-FFF2-40B4-BE49-F238E27FC236}">
                <a16:creationId xmlns:a16="http://schemas.microsoft.com/office/drawing/2014/main" id="{693B2FE0-A0B8-4FD3-AAE0-EDAEE97D816E}"/>
              </a:ext>
            </a:extLst>
          </p:cNvPr>
          <p:cNvSpPr txBox="1"/>
          <p:nvPr/>
        </p:nvSpPr>
        <p:spPr>
          <a:xfrm>
            <a:off x="9540241" y="3683885"/>
            <a:ext cx="1241173" cy="369332"/>
          </a:xfrm>
          <a:prstGeom prst="rect">
            <a:avLst/>
          </a:prstGeom>
          <a:noFill/>
        </p:spPr>
        <p:txBody>
          <a:bodyPr wrap="square" rtlCol="0">
            <a:spAutoFit/>
          </a:bodyPr>
          <a:lstStyle/>
          <a:p>
            <a:r>
              <a:rPr lang="de-DE" dirty="0">
                <a:latin typeface="Raleway"/>
              </a:rPr>
              <a:t>OR = 1,08</a:t>
            </a:r>
          </a:p>
        </p:txBody>
      </p:sp>
      <p:sp>
        <p:nvSpPr>
          <p:cNvPr id="9" name="Textfeld 8">
            <a:extLst>
              <a:ext uri="{FF2B5EF4-FFF2-40B4-BE49-F238E27FC236}">
                <a16:creationId xmlns:a16="http://schemas.microsoft.com/office/drawing/2014/main" id="{9EC50706-7B9F-47C3-B5BF-7A0854061783}"/>
              </a:ext>
            </a:extLst>
          </p:cNvPr>
          <p:cNvSpPr txBox="1"/>
          <p:nvPr/>
        </p:nvSpPr>
        <p:spPr>
          <a:xfrm>
            <a:off x="9540241" y="4358660"/>
            <a:ext cx="1241173" cy="369332"/>
          </a:xfrm>
          <a:prstGeom prst="rect">
            <a:avLst/>
          </a:prstGeom>
          <a:noFill/>
        </p:spPr>
        <p:txBody>
          <a:bodyPr wrap="square" rtlCol="0">
            <a:spAutoFit/>
          </a:bodyPr>
          <a:lstStyle/>
          <a:p>
            <a:r>
              <a:rPr lang="de-DE" dirty="0">
                <a:latin typeface="Raleway"/>
              </a:rPr>
              <a:t>OR = 1,12</a:t>
            </a:r>
          </a:p>
        </p:txBody>
      </p:sp>
      <p:sp>
        <p:nvSpPr>
          <p:cNvPr id="10" name="Textfeld 9">
            <a:extLst>
              <a:ext uri="{FF2B5EF4-FFF2-40B4-BE49-F238E27FC236}">
                <a16:creationId xmlns:a16="http://schemas.microsoft.com/office/drawing/2014/main" id="{36ABDF7D-F71B-4A07-AAB8-079C7D635AE8}"/>
              </a:ext>
            </a:extLst>
          </p:cNvPr>
          <p:cNvSpPr txBox="1"/>
          <p:nvPr/>
        </p:nvSpPr>
        <p:spPr>
          <a:xfrm>
            <a:off x="9540241" y="4945021"/>
            <a:ext cx="1241173" cy="369332"/>
          </a:xfrm>
          <a:prstGeom prst="rect">
            <a:avLst/>
          </a:prstGeom>
          <a:noFill/>
        </p:spPr>
        <p:txBody>
          <a:bodyPr wrap="square" rtlCol="0">
            <a:spAutoFit/>
          </a:bodyPr>
          <a:lstStyle/>
          <a:p>
            <a:r>
              <a:rPr lang="de-DE" dirty="0">
                <a:latin typeface="Raleway"/>
              </a:rPr>
              <a:t>OR = 1,12</a:t>
            </a:r>
          </a:p>
        </p:txBody>
      </p:sp>
      <p:sp>
        <p:nvSpPr>
          <p:cNvPr id="11" name="Textfeld 10">
            <a:extLst>
              <a:ext uri="{FF2B5EF4-FFF2-40B4-BE49-F238E27FC236}">
                <a16:creationId xmlns:a16="http://schemas.microsoft.com/office/drawing/2014/main" id="{DB192E6B-8BBF-46E3-B3BE-7439CFBA4DEA}"/>
              </a:ext>
            </a:extLst>
          </p:cNvPr>
          <p:cNvSpPr txBox="1"/>
          <p:nvPr/>
        </p:nvSpPr>
        <p:spPr>
          <a:xfrm>
            <a:off x="9540241" y="5672579"/>
            <a:ext cx="1241173" cy="369332"/>
          </a:xfrm>
          <a:prstGeom prst="rect">
            <a:avLst/>
          </a:prstGeom>
          <a:noFill/>
        </p:spPr>
        <p:txBody>
          <a:bodyPr wrap="square" rtlCol="0">
            <a:spAutoFit/>
          </a:bodyPr>
          <a:lstStyle/>
          <a:p>
            <a:r>
              <a:rPr lang="de-DE" dirty="0">
                <a:latin typeface="Raleway"/>
              </a:rPr>
              <a:t>OR = 1,24</a:t>
            </a:r>
          </a:p>
        </p:txBody>
      </p:sp>
      <p:sp>
        <p:nvSpPr>
          <p:cNvPr id="12" name="Textfeld 11">
            <a:extLst>
              <a:ext uri="{FF2B5EF4-FFF2-40B4-BE49-F238E27FC236}">
                <a16:creationId xmlns:a16="http://schemas.microsoft.com/office/drawing/2014/main" id="{51373C88-8293-462B-A8EF-357A56A08BFE}"/>
              </a:ext>
            </a:extLst>
          </p:cNvPr>
          <p:cNvSpPr txBox="1"/>
          <p:nvPr/>
        </p:nvSpPr>
        <p:spPr>
          <a:xfrm flipH="1">
            <a:off x="586740" y="1421955"/>
            <a:ext cx="2941320" cy="369332"/>
          </a:xfrm>
          <a:prstGeom prst="rect">
            <a:avLst/>
          </a:prstGeom>
          <a:noFill/>
        </p:spPr>
        <p:txBody>
          <a:bodyPr wrap="square" rtlCol="0">
            <a:spAutoFit/>
          </a:bodyPr>
          <a:lstStyle/>
          <a:p>
            <a:r>
              <a:rPr lang="de-DE" dirty="0"/>
              <a:t>Mind. 20 Minuten reduziert</a:t>
            </a:r>
          </a:p>
        </p:txBody>
      </p:sp>
      <p:sp>
        <p:nvSpPr>
          <p:cNvPr id="13" name="Textfeld 12">
            <a:extLst>
              <a:ext uri="{FF2B5EF4-FFF2-40B4-BE49-F238E27FC236}">
                <a16:creationId xmlns:a16="http://schemas.microsoft.com/office/drawing/2014/main" id="{E3039619-752D-4907-B99B-39BEC921A7B8}"/>
              </a:ext>
            </a:extLst>
          </p:cNvPr>
          <p:cNvSpPr txBox="1"/>
          <p:nvPr/>
        </p:nvSpPr>
        <p:spPr>
          <a:xfrm flipH="1">
            <a:off x="634683" y="3067874"/>
            <a:ext cx="1872297" cy="369332"/>
          </a:xfrm>
          <a:prstGeom prst="rect">
            <a:avLst/>
          </a:prstGeom>
          <a:noFill/>
        </p:spPr>
        <p:txBody>
          <a:bodyPr wrap="square" rtlCol="0">
            <a:spAutoFit/>
          </a:bodyPr>
          <a:lstStyle/>
          <a:p>
            <a:r>
              <a:rPr lang="de-DE" dirty="0"/>
              <a:t>Komplettverzicht</a:t>
            </a:r>
          </a:p>
        </p:txBody>
      </p:sp>
      <p:sp>
        <p:nvSpPr>
          <p:cNvPr id="14" name="Textfeld 13">
            <a:extLst>
              <a:ext uri="{FF2B5EF4-FFF2-40B4-BE49-F238E27FC236}">
                <a16:creationId xmlns:a16="http://schemas.microsoft.com/office/drawing/2014/main" id="{AA981BED-97CC-4CB2-8B06-D35FF5791FAA}"/>
              </a:ext>
            </a:extLst>
          </p:cNvPr>
          <p:cNvSpPr txBox="1"/>
          <p:nvPr/>
        </p:nvSpPr>
        <p:spPr>
          <a:xfrm flipH="1">
            <a:off x="640080" y="4805235"/>
            <a:ext cx="2941320" cy="369332"/>
          </a:xfrm>
          <a:prstGeom prst="rect">
            <a:avLst/>
          </a:prstGeom>
          <a:noFill/>
        </p:spPr>
        <p:txBody>
          <a:bodyPr wrap="square" rtlCol="0">
            <a:spAutoFit/>
          </a:bodyPr>
          <a:lstStyle/>
          <a:p>
            <a:r>
              <a:rPr lang="de-DE" dirty="0"/>
              <a:t>Mind. 50% reduziert</a:t>
            </a:r>
          </a:p>
        </p:txBody>
      </p:sp>
      <p:pic>
        <p:nvPicPr>
          <p:cNvPr id="15" name="Picture 5">
            <a:extLst>
              <a:ext uri="{FF2B5EF4-FFF2-40B4-BE49-F238E27FC236}">
                <a16:creationId xmlns:a16="http://schemas.microsoft.com/office/drawing/2014/main" id="{0B267387-FEB6-11EC-89D3-2DB43B51E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896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1611393" y="477043"/>
            <a:ext cx="9431529" cy="2863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pPr>
            <a:r>
              <a:rPr lang="de-DE" sz="4000" b="1" dirty="0">
                <a:solidFill>
                  <a:srgbClr val="008080"/>
                </a:solidFill>
                <a:latin typeface="Raleway"/>
              </a:rPr>
              <a:t>Vielen Dank </a:t>
            </a:r>
            <a:br>
              <a:rPr lang="de-DE" sz="4000" b="1" dirty="0">
                <a:solidFill>
                  <a:srgbClr val="008080"/>
                </a:solidFill>
                <a:latin typeface="Raleway"/>
              </a:rPr>
            </a:br>
            <a:r>
              <a:rPr lang="de-DE" sz="4000" b="1" dirty="0">
                <a:solidFill>
                  <a:srgbClr val="008080"/>
                </a:solidFill>
                <a:latin typeface="Raleway"/>
              </a:rPr>
              <a:t>für Ihre Aufmerksamkeit!</a:t>
            </a:r>
          </a:p>
        </p:txBody>
      </p:sp>
      <p:pic>
        <p:nvPicPr>
          <p:cNvPr id="3" name="Picture 2" descr="R:\MeineZeitOhne\Projektmanagement\Interventionsmaterial\Webseite\Logos_Webseite_MZo\UKE_DZSKJ.jpg">
            <a:extLst>
              <a:ext uri="{FF2B5EF4-FFF2-40B4-BE49-F238E27FC236}">
                <a16:creationId xmlns:a16="http://schemas.microsoft.com/office/drawing/2014/main" id="{83F215B3-38AB-DBBF-0344-C45999E8E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206" y="4371281"/>
            <a:ext cx="2967032" cy="742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MeineZeitOhne\Projektmanagement\Interventionsmaterial\Webseite\Logos_Webseite_MZo\ift-nord_logo.png">
            <a:extLst>
              <a:ext uri="{FF2B5EF4-FFF2-40B4-BE49-F238E27FC236}">
                <a16:creationId xmlns:a16="http://schemas.microsoft.com/office/drawing/2014/main" id="{BD31A283-D3B2-1173-5D37-DB42615C4E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179" y="3221683"/>
            <a:ext cx="2135970" cy="53801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98E65EA-36F3-EAE0-B7B7-F62CA989C789}"/>
              </a:ext>
            </a:extLst>
          </p:cNvPr>
          <p:cNvPicPr>
            <a:picLocks noChangeAspect="1"/>
          </p:cNvPicPr>
          <p:nvPr/>
        </p:nvPicPr>
        <p:blipFill>
          <a:blip r:embed="rId4"/>
          <a:stretch>
            <a:fillRect/>
          </a:stretch>
        </p:blipFill>
        <p:spPr>
          <a:xfrm>
            <a:off x="1611393" y="5724874"/>
            <a:ext cx="2099797" cy="898713"/>
          </a:xfrm>
          <a:prstGeom prst="rect">
            <a:avLst/>
          </a:prstGeom>
        </p:spPr>
      </p:pic>
      <p:pic>
        <p:nvPicPr>
          <p:cNvPr id="7" name="Picture 5">
            <a:extLst>
              <a:ext uri="{FF2B5EF4-FFF2-40B4-BE49-F238E27FC236}">
                <a16:creationId xmlns:a16="http://schemas.microsoft.com/office/drawing/2014/main" id="{30A73C77-58F7-4559-25A0-08BB56A23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5966E026-0602-0842-2FCC-F58BF5F5F58C}"/>
              </a:ext>
            </a:extLst>
          </p:cNvPr>
          <p:cNvPicPr>
            <a:picLocks noChangeAspect="1"/>
          </p:cNvPicPr>
          <p:nvPr/>
        </p:nvPicPr>
        <p:blipFill>
          <a:blip r:embed="rId6"/>
          <a:stretch>
            <a:fillRect/>
          </a:stretch>
        </p:blipFill>
        <p:spPr>
          <a:xfrm>
            <a:off x="6596684" y="3590435"/>
            <a:ext cx="2286117" cy="1397072"/>
          </a:xfrm>
          <a:prstGeom prst="rect">
            <a:avLst/>
          </a:prstGeom>
        </p:spPr>
      </p:pic>
      <p:sp>
        <p:nvSpPr>
          <p:cNvPr id="9" name="Textfeld 8">
            <a:extLst>
              <a:ext uri="{FF2B5EF4-FFF2-40B4-BE49-F238E27FC236}">
                <a16:creationId xmlns:a16="http://schemas.microsoft.com/office/drawing/2014/main" id="{04D8F209-4A1B-8B5B-0637-4A5F92EE67B2}"/>
              </a:ext>
            </a:extLst>
          </p:cNvPr>
          <p:cNvSpPr txBox="1"/>
          <p:nvPr/>
        </p:nvSpPr>
        <p:spPr>
          <a:xfrm>
            <a:off x="3902149" y="2408058"/>
            <a:ext cx="4834550" cy="1015663"/>
          </a:xfrm>
          <a:prstGeom prst="rect">
            <a:avLst/>
          </a:prstGeom>
          <a:noFill/>
        </p:spPr>
        <p:txBody>
          <a:bodyPr wrap="square" rtlCol="0">
            <a:spAutoFit/>
          </a:bodyPr>
          <a:lstStyle/>
          <a:p>
            <a:pPr algn="ctr"/>
            <a:r>
              <a:rPr lang="de-DE" sz="2000" dirty="0">
                <a:latin typeface="Raleway"/>
              </a:rPr>
              <a:t>Kontakt:</a:t>
            </a:r>
          </a:p>
          <a:p>
            <a:pPr algn="ctr"/>
            <a:r>
              <a:rPr lang="de-DE" sz="2000" dirty="0">
                <a:latin typeface="Raleway"/>
              </a:rPr>
              <a:t>Dr. Elena Gomes de Matos</a:t>
            </a:r>
          </a:p>
          <a:p>
            <a:pPr algn="ctr"/>
            <a:r>
              <a:rPr lang="de-DE" sz="2000" dirty="0">
                <a:solidFill>
                  <a:srgbClr val="0070C0"/>
                </a:solidFill>
                <a:latin typeface="Raleway"/>
                <a:hlinkClick r:id="rId7">
                  <a:extLst>
                    <a:ext uri="{A12FA001-AC4F-418D-AE19-62706E023703}">
                      <ahyp:hlinkClr xmlns:ahyp="http://schemas.microsoft.com/office/drawing/2018/hyperlinkcolor" val="tx"/>
                    </a:ext>
                  </a:extLst>
                </a:hlinkClick>
              </a:rPr>
              <a:t>gomesdematos@ift.de</a:t>
            </a:r>
            <a:r>
              <a:rPr lang="de-DE" sz="2000" dirty="0">
                <a:solidFill>
                  <a:srgbClr val="0070C0"/>
                </a:solidFill>
                <a:latin typeface="Raleway"/>
              </a:rPr>
              <a:t> </a:t>
            </a:r>
          </a:p>
        </p:txBody>
      </p:sp>
      <p:pic>
        <p:nvPicPr>
          <p:cNvPr id="11" name="Grafik 10">
            <a:extLst>
              <a:ext uri="{FF2B5EF4-FFF2-40B4-BE49-F238E27FC236}">
                <a16:creationId xmlns:a16="http://schemas.microsoft.com/office/drawing/2014/main" id="{2AA0213B-FC4D-46B9-985C-5DEAEC3C3EDB}"/>
              </a:ext>
            </a:extLst>
          </p:cNvPr>
          <p:cNvPicPr>
            <a:picLocks noChangeAspect="1"/>
          </p:cNvPicPr>
          <p:nvPr/>
        </p:nvPicPr>
        <p:blipFill>
          <a:blip r:embed="rId8"/>
          <a:stretch>
            <a:fillRect/>
          </a:stretch>
        </p:blipFill>
        <p:spPr>
          <a:xfrm>
            <a:off x="6596684" y="5354737"/>
            <a:ext cx="2954940" cy="1093328"/>
          </a:xfrm>
          <a:prstGeom prst="rect">
            <a:avLst/>
          </a:prstGeom>
        </p:spPr>
      </p:pic>
    </p:spTree>
    <p:extLst>
      <p:ext uri="{BB962C8B-B14F-4D97-AF65-F5344CB8AC3E}">
        <p14:creationId xmlns:p14="http://schemas.microsoft.com/office/powerpoint/2010/main" val="157027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1380235" y="492361"/>
            <a:ext cx="9431529" cy="898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pPr>
            <a:r>
              <a:rPr lang="de-DE" sz="4000" b="1" dirty="0">
                <a:solidFill>
                  <a:srgbClr val="008080"/>
                </a:solidFill>
                <a:latin typeface="Raleway"/>
              </a:rPr>
              <a:t>Zertifikate</a:t>
            </a:r>
          </a:p>
        </p:txBody>
      </p:sp>
      <p:pic>
        <p:nvPicPr>
          <p:cNvPr id="8" name="Picture 5">
            <a:extLst>
              <a:ext uri="{FF2B5EF4-FFF2-40B4-BE49-F238E27FC236}">
                <a16:creationId xmlns:a16="http://schemas.microsoft.com/office/drawing/2014/main" id="{BDAA5B76-4D50-DF5C-9130-4EDEADEDF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808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2"/>
          <p:cNvSpPr txBox="1">
            <a:spLocks/>
          </p:cNvSpPr>
          <p:nvPr/>
        </p:nvSpPr>
        <p:spPr>
          <a:xfrm>
            <a:off x="1380235" y="492361"/>
            <a:ext cx="9431529" cy="898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50000"/>
              </a:lnSpc>
            </a:pPr>
            <a:r>
              <a:rPr lang="de-DE" sz="4000" b="1" dirty="0">
                <a:solidFill>
                  <a:srgbClr val="008080"/>
                </a:solidFill>
                <a:latin typeface="Raleway"/>
              </a:rPr>
              <a:t>…Ihre Gedanken</a:t>
            </a:r>
          </a:p>
        </p:txBody>
      </p:sp>
      <p:sp>
        <p:nvSpPr>
          <p:cNvPr id="2" name="Textfeld 1">
            <a:extLst>
              <a:ext uri="{FF2B5EF4-FFF2-40B4-BE49-F238E27FC236}">
                <a16:creationId xmlns:a16="http://schemas.microsoft.com/office/drawing/2014/main" id="{613B9006-3BB1-F83F-FC57-254EC03222AD}"/>
              </a:ext>
            </a:extLst>
          </p:cNvPr>
          <p:cNvSpPr txBox="1"/>
          <p:nvPr/>
        </p:nvSpPr>
        <p:spPr>
          <a:xfrm>
            <a:off x="482321" y="1790889"/>
            <a:ext cx="11113477" cy="1569660"/>
          </a:xfrm>
          <a:prstGeom prst="rect">
            <a:avLst/>
          </a:prstGeom>
          <a:noFill/>
        </p:spPr>
        <p:txBody>
          <a:bodyPr wrap="square" rtlCol="0">
            <a:spAutoFit/>
          </a:bodyPr>
          <a:lstStyle/>
          <a:p>
            <a:r>
              <a:rPr lang="de-DE" sz="2400" b="1" dirty="0">
                <a:solidFill>
                  <a:srgbClr val="333F6F"/>
                </a:solidFill>
                <a:latin typeface="Raleway"/>
              </a:rPr>
              <a:t>Wo sehen Sie die Umsetzung an Ihrer Schule?</a:t>
            </a:r>
          </a:p>
          <a:p>
            <a:endParaRPr lang="de-DE" sz="2400" b="1" dirty="0">
              <a:solidFill>
                <a:srgbClr val="333F6F"/>
              </a:solidFill>
              <a:latin typeface="Raleway"/>
            </a:endParaRPr>
          </a:p>
          <a:p>
            <a:r>
              <a:rPr lang="de-DE" sz="2400" b="1" dirty="0">
                <a:solidFill>
                  <a:srgbClr val="333F6F"/>
                </a:solidFill>
                <a:latin typeface="Raleway"/>
              </a:rPr>
              <a:t>Was könnte eine breite Umsetzung an Ihrer Schule fördern? (Incentives, Werbematerial,…)</a:t>
            </a:r>
          </a:p>
        </p:txBody>
      </p:sp>
      <p:pic>
        <p:nvPicPr>
          <p:cNvPr id="8" name="Picture 5">
            <a:extLst>
              <a:ext uri="{FF2B5EF4-FFF2-40B4-BE49-F238E27FC236}">
                <a16:creationId xmlns:a16="http://schemas.microsoft.com/office/drawing/2014/main" id="{BDAA5B76-4D50-DF5C-9130-4EDEADEDF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90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Substanzkonsum unter Jugendlichen und jungen Erwachsenen</a:t>
            </a:r>
          </a:p>
          <a:p>
            <a:pPr algn="l"/>
            <a:endParaRPr lang="de-DE" sz="3300" b="1" dirty="0">
              <a:solidFill>
                <a:srgbClr val="008080"/>
              </a:solidFill>
              <a:latin typeface="Raleway"/>
            </a:endParaRP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 6">
            <a:extLst>
              <a:ext uri="{FF2B5EF4-FFF2-40B4-BE49-F238E27FC236}">
                <a16:creationId xmlns:a16="http://schemas.microsoft.com/office/drawing/2014/main" id="{2265E1BA-50F5-4374-E5EC-1870884F8FD3}"/>
              </a:ext>
            </a:extLst>
          </p:cNvPr>
          <p:cNvGraphicFramePr/>
          <p:nvPr>
            <p:extLst>
              <p:ext uri="{D42A27DB-BD31-4B8C-83A1-F6EECF244321}">
                <p14:modId xmlns:p14="http://schemas.microsoft.com/office/powerpoint/2010/main" val="2899202794"/>
              </p:ext>
            </p:extLst>
          </p:nvPr>
        </p:nvGraphicFramePr>
        <p:xfrm>
          <a:off x="1631433" y="1698171"/>
          <a:ext cx="8128000" cy="50036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feld 7">
            <a:extLst>
              <a:ext uri="{FF2B5EF4-FFF2-40B4-BE49-F238E27FC236}">
                <a16:creationId xmlns:a16="http://schemas.microsoft.com/office/drawing/2014/main" id="{8A061BDB-D7B5-4B41-A020-2DEC0836AC0D}"/>
              </a:ext>
            </a:extLst>
          </p:cNvPr>
          <p:cNvSpPr txBox="1"/>
          <p:nvPr/>
        </p:nvSpPr>
        <p:spPr>
          <a:xfrm>
            <a:off x="9900138" y="6125330"/>
            <a:ext cx="2206870" cy="523220"/>
          </a:xfrm>
          <a:prstGeom prst="rect">
            <a:avLst/>
          </a:prstGeom>
          <a:noFill/>
        </p:spPr>
        <p:txBody>
          <a:bodyPr wrap="square" rtlCol="0">
            <a:spAutoFit/>
          </a:bodyPr>
          <a:lstStyle/>
          <a:p>
            <a:r>
              <a:rPr lang="de-DE" sz="1400" dirty="0">
                <a:latin typeface="Raleway"/>
              </a:rPr>
              <a:t>Quelle: </a:t>
            </a:r>
            <a:r>
              <a:rPr lang="de-DE" sz="1400" dirty="0" err="1">
                <a:latin typeface="Raleway"/>
              </a:rPr>
              <a:t>BzgA</a:t>
            </a:r>
            <a:r>
              <a:rPr lang="de-DE" sz="1400" dirty="0">
                <a:latin typeface="Raleway"/>
              </a:rPr>
              <a:t>, 05/2023; 05/2024; 06/2024</a:t>
            </a:r>
          </a:p>
        </p:txBody>
      </p:sp>
    </p:spTree>
    <p:extLst>
      <p:ext uri="{BB962C8B-B14F-4D97-AF65-F5344CB8AC3E}">
        <p14:creationId xmlns:p14="http://schemas.microsoft.com/office/powerpoint/2010/main" val="92397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Glücksspiel unter Jugendlichen und jungen Erwachsenen</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a:extLst>
              <a:ext uri="{FF2B5EF4-FFF2-40B4-BE49-F238E27FC236}">
                <a16:creationId xmlns:a16="http://schemas.microsoft.com/office/drawing/2014/main" id="{9A6AC5F5-07A7-E53E-4013-521F8EF7767E}"/>
              </a:ext>
            </a:extLst>
          </p:cNvPr>
          <p:cNvSpPr txBox="1"/>
          <p:nvPr/>
        </p:nvSpPr>
        <p:spPr>
          <a:xfrm>
            <a:off x="10160000" y="6029284"/>
            <a:ext cx="1884516" cy="523220"/>
          </a:xfrm>
          <a:prstGeom prst="rect">
            <a:avLst/>
          </a:prstGeom>
          <a:noFill/>
        </p:spPr>
        <p:txBody>
          <a:bodyPr wrap="square" rtlCol="0">
            <a:spAutoFit/>
          </a:bodyPr>
          <a:lstStyle/>
          <a:p>
            <a:r>
              <a:rPr lang="de-DE" sz="1400" dirty="0">
                <a:latin typeface="Raleway"/>
              </a:rPr>
              <a:t>Quelle: (Buth et al., 2024)</a:t>
            </a:r>
          </a:p>
        </p:txBody>
      </p:sp>
      <p:graphicFrame>
        <p:nvGraphicFramePr>
          <p:cNvPr id="11" name="Diagramm 10">
            <a:extLst>
              <a:ext uri="{FF2B5EF4-FFF2-40B4-BE49-F238E27FC236}">
                <a16:creationId xmlns:a16="http://schemas.microsoft.com/office/drawing/2014/main" id="{262BD190-7ED1-5A77-FAA6-D6C06FFBC20B}"/>
              </a:ext>
            </a:extLst>
          </p:cNvPr>
          <p:cNvGraphicFramePr/>
          <p:nvPr>
            <p:extLst>
              <p:ext uri="{D42A27DB-BD31-4B8C-83A1-F6EECF244321}">
                <p14:modId xmlns:p14="http://schemas.microsoft.com/office/powerpoint/2010/main" val="1482484042"/>
              </p:ext>
            </p:extLst>
          </p:nvPr>
        </p:nvGraphicFramePr>
        <p:xfrm>
          <a:off x="2564562" y="1668026"/>
          <a:ext cx="6900985" cy="4884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52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Computerspiel- und Internetnutzung unter Jugendlichen und jungen Erwachsenen</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a:extLst>
              <a:ext uri="{FF2B5EF4-FFF2-40B4-BE49-F238E27FC236}">
                <a16:creationId xmlns:a16="http://schemas.microsoft.com/office/drawing/2014/main" id="{DF250BA5-A078-FCE8-72E1-49A222517C31}"/>
              </a:ext>
            </a:extLst>
          </p:cNvPr>
          <p:cNvPicPr>
            <a:picLocks noChangeAspect="1"/>
          </p:cNvPicPr>
          <p:nvPr/>
        </p:nvPicPr>
        <p:blipFill rotWithShape="1">
          <a:blip r:embed="rId4"/>
          <a:srcRect l="17917" t="24665" r="41458" b="18148"/>
          <a:stretch/>
        </p:blipFill>
        <p:spPr>
          <a:xfrm>
            <a:off x="196984" y="1417284"/>
            <a:ext cx="6073507" cy="4809104"/>
          </a:xfrm>
          <a:prstGeom prst="rect">
            <a:avLst/>
          </a:prstGeom>
        </p:spPr>
      </p:pic>
      <p:pic>
        <p:nvPicPr>
          <p:cNvPr id="8" name="Grafik 7">
            <a:extLst>
              <a:ext uri="{FF2B5EF4-FFF2-40B4-BE49-F238E27FC236}">
                <a16:creationId xmlns:a16="http://schemas.microsoft.com/office/drawing/2014/main" id="{CD5546B9-0F71-93FE-3EE8-A3442E8D9DB8}"/>
              </a:ext>
            </a:extLst>
          </p:cNvPr>
          <p:cNvPicPr>
            <a:picLocks noChangeAspect="1"/>
          </p:cNvPicPr>
          <p:nvPr/>
        </p:nvPicPr>
        <p:blipFill rotWithShape="1">
          <a:blip r:embed="rId5"/>
          <a:srcRect l="17917" t="20829" r="41458" b="24666"/>
          <a:stretch/>
        </p:blipFill>
        <p:spPr>
          <a:xfrm>
            <a:off x="5958013" y="1496688"/>
            <a:ext cx="6129942" cy="4626252"/>
          </a:xfrm>
          <a:prstGeom prst="rect">
            <a:avLst/>
          </a:prstGeom>
        </p:spPr>
      </p:pic>
      <p:sp>
        <p:nvSpPr>
          <p:cNvPr id="9" name="Textfeld 8">
            <a:extLst>
              <a:ext uri="{FF2B5EF4-FFF2-40B4-BE49-F238E27FC236}">
                <a16:creationId xmlns:a16="http://schemas.microsoft.com/office/drawing/2014/main" id="{E185E7C3-E446-97F8-A857-3167821315B6}"/>
              </a:ext>
            </a:extLst>
          </p:cNvPr>
          <p:cNvSpPr txBox="1"/>
          <p:nvPr/>
        </p:nvSpPr>
        <p:spPr>
          <a:xfrm>
            <a:off x="196984" y="6411185"/>
            <a:ext cx="2849078" cy="276999"/>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BzgA</a:t>
            </a:r>
            <a:r>
              <a:rPr lang="de-DE" sz="1200" dirty="0">
                <a:latin typeface="Raleway"/>
              </a:rPr>
              <a:t>, 08/2024</a:t>
            </a:r>
          </a:p>
        </p:txBody>
      </p:sp>
    </p:spTree>
    <p:extLst>
      <p:ext uri="{BB962C8B-B14F-4D97-AF65-F5344CB8AC3E}">
        <p14:creationId xmlns:p14="http://schemas.microsoft.com/office/powerpoint/2010/main" val="40682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Computerspiel- und Internetnutzung unter Jugendlichen und jungen Erwachsenen</a:t>
            </a: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a:extLst>
              <a:ext uri="{FF2B5EF4-FFF2-40B4-BE49-F238E27FC236}">
                <a16:creationId xmlns:a16="http://schemas.microsoft.com/office/drawing/2014/main" id="{DF250BA5-A078-FCE8-72E1-49A222517C31}"/>
              </a:ext>
            </a:extLst>
          </p:cNvPr>
          <p:cNvPicPr>
            <a:picLocks noChangeAspect="1"/>
          </p:cNvPicPr>
          <p:nvPr/>
        </p:nvPicPr>
        <p:blipFill rotWithShape="1">
          <a:blip r:embed="rId4"/>
          <a:srcRect l="17917" t="24665" r="41458" b="18148"/>
          <a:stretch/>
        </p:blipFill>
        <p:spPr>
          <a:xfrm>
            <a:off x="196984" y="1417284"/>
            <a:ext cx="6073507" cy="4809104"/>
          </a:xfrm>
          <a:prstGeom prst="rect">
            <a:avLst/>
          </a:prstGeom>
        </p:spPr>
      </p:pic>
      <p:pic>
        <p:nvPicPr>
          <p:cNvPr id="8" name="Grafik 7">
            <a:extLst>
              <a:ext uri="{FF2B5EF4-FFF2-40B4-BE49-F238E27FC236}">
                <a16:creationId xmlns:a16="http://schemas.microsoft.com/office/drawing/2014/main" id="{CD5546B9-0F71-93FE-3EE8-A3442E8D9DB8}"/>
              </a:ext>
            </a:extLst>
          </p:cNvPr>
          <p:cNvPicPr>
            <a:picLocks noChangeAspect="1"/>
          </p:cNvPicPr>
          <p:nvPr/>
        </p:nvPicPr>
        <p:blipFill rotWithShape="1">
          <a:blip r:embed="rId5"/>
          <a:srcRect l="17917" t="20829" r="41458" b="24666"/>
          <a:stretch/>
        </p:blipFill>
        <p:spPr>
          <a:xfrm>
            <a:off x="5958013" y="1496688"/>
            <a:ext cx="6129942" cy="4626252"/>
          </a:xfrm>
          <a:prstGeom prst="rect">
            <a:avLst/>
          </a:prstGeom>
        </p:spPr>
      </p:pic>
      <p:sp>
        <p:nvSpPr>
          <p:cNvPr id="9" name="Textfeld 8">
            <a:extLst>
              <a:ext uri="{FF2B5EF4-FFF2-40B4-BE49-F238E27FC236}">
                <a16:creationId xmlns:a16="http://schemas.microsoft.com/office/drawing/2014/main" id="{E185E7C3-E446-97F8-A857-3167821315B6}"/>
              </a:ext>
            </a:extLst>
          </p:cNvPr>
          <p:cNvSpPr txBox="1"/>
          <p:nvPr/>
        </p:nvSpPr>
        <p:spPr>
          <a:xfrm>
            <a:off x="196984" y="6411185"/>
            <a:ext cx="2849078" cy="276999"/>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BzgA</a:t>
            </a:r>
            <a:r>
              <a:rPr lang="de-DE" sz="1200" dirty="0">
                <a:latin typeface="Raleway"/>
              </a:rPr>
              <a:t>, 08/2024</a:t>
            </a:r>
          </a:p>
        </p:txBody>
      </p:sp>
      <p:sp>
        <p:nvSpPr>
          <p:cNvPr id="5" name="Ellipse 4">
            <a:extLst>
              <a:ext uri="{FF2B5EF4-FFF2-40B4-BE49-F238E27FC236}">
                <a16:creationId xmlns:a16="http://schemas.microsoft.com/office/drawing/2014/main" id="{EF77F87B-A29F-4487-E193-3C98A97783A4}"/>
              </a:ext>
            </a:extLst>
          </p:cNvPr>
          <p:cNvSpPr/>
          <p:nvPr/>
        </p:nvSpPr>
        <p:spPr>
          <a:xfrm>
            <a:off x="2944167" y="2240782"/>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E4F6985D-860C-D975-BDBA-5ECBD598CD1F}"/>
              </a:ext>
            </a:extLst>
          </p:cNvPr>
          <p:cNvSpPr/>
          <p:nvPr/>
        </p:nvSpPr>
        <p:spPr>
          <a:xfrm>
            <a:off x="11425008" y="2167678"/>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7C6115BE-FE49-1402-3653-F95E3FC78CFD}"/>
              </a:ext>
            </a:extLst>
          </p:cNvPr>
          <p:cNvSpPr/>
          <p:nvPr/>
        </p:nvSpPr>
        <p:spPr>
          <a:xfrm>
            <a:off x="8872355" y="2167094"/>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A60F14E-C56C-6690-0D08-9B06C46C56DF}"/>
              </a:ext>
            </a:extLst>
          </p:cNvPr>
          <p:cNvSpPr/>
          <p:nvPr/>
        </p:nvSpPr>
        <p:spPr>
          <a:xfrm>
            <a:off x="5530958" y="2248095"/>
            <a:ext cx="411982" cy="4521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656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0BEE08-78C0-4930-9F4E-7C516899EB86}"/>
              </a:ext>
            </a:extLst>
          </p:cNvPr>
          <p:cNvSpPr/>
          <p:nvPr/>
        </p:nvSpPr>
        <p:spPr>
          <a:xfrm>
            <a:off x="1183044" y="1691533"/>
            <a:ext cx="9321800" cy="1113125"/>
          </a:xfrm>
          <a:prstGeom prst="rect">
            <a:avLst/>
          </a:prstGeom>
        </p:spPr>
        <p:txBody>
          <a:bodyPr wrap="square">
            <a:spAutoFit/>
          </a:bodyPr>
          <a:lstStyle/>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a:p>
            <a:pPr marL="342900" indent="-342900" defTabSz="457200">
              <a:spcBef>
                <a:spcPts val="1000"/>
              </a:spcBef>
              <a:spcAft>
                <a:spcPts val="1200"/>
              </a:spcAft>
              <a:buClr>
                <a:srgbClr val="398080"/>
              </a:buClr>
              <a:buSzPct val="80000"/>
              <a:buFont typeface="Wingdings 3" charset="2"/>
              <a:buChar char=""/>
              <a:defRPr/>
            </a:pPr>
            <a:endParaRPr lang="de-DE" sz="2400" dirty="0">
              <a:latin typeface="Raleway"/>
            </a:endParaRPr>
          </a:p>
        </p:txBody>
      </p:sp>
      <p:sp>
        <p:nvSpPr>
          <p:cNvPr id="3" name="Untertitel 2">
            <a:extLst>
              <a:ext uri="{FF2B5EF4-FFF2-40B4-BE49-F238E27FC236}">
                <a16:creationId xmlns:a16="http://schemas.microsoft.com/office/drawing/2014/main" id="{2F4AEBD9-6E08-4B42-BB7D-A40117F02A8A}"/>
              </a:ext>
            </a:extLst>
          </p:cNvPr>
          <p:cNvSpPr txBox="1">
            <a:spLocks/>
          </p:cNvSpPr>
          <p:nvPr/>
        </p:nvSpPr>
        <p:spPr>
          <a:xfrm>
            <a:off x="1183044" y="592400"/>
            <a:ext cx="8576389" cy="8640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de-DE" sz="3300" b="1" dirty="0">
                <a:solidFill>
                  <a:srgbClr val="008080"/>
                </a:solidFill>
                <a:latin typeface="Raleway"/>
              </a:rPr>
              <a:t>Problematischer Konsum unter </a:t>
            </a:r>
            <a:r>
              <a:rPr lang="de-DE" sz="3300" b="1" dirty="0" err="1">
                <a:solidFill>
                  <a:srgbClr val="008080"/>
                </a:solidFill>
                <a:latin typeface="Raleway"/>
              </a:rPr>
              <a:t>Berufsschüler:innen</a:t>
            </a:r>
            <a:endParaRPr lang="de-DE" sz="3300" b="1" dirty="0">
              <a:solidFill>
                <a:srgbClr val="008080"/>
              </a:solidFill>
              <a:latin typeface="Raleway"/>
            </a:endParaRPr>
          </a:p>
        </p:txBody>
      </p:sp>
      <p:pic>
        <p:nvPicPr>
          <p:cNvPr id="4" name="Picture 5">
            <a:extLst>
              <a:ext uri="{FF2B5EF4-FFF2-40B4-BE49-F238E27FC236}">
                <a16:creationId xmlns:a16="http://schemas.microsoft.com/office/drawing/2014/main" id="{7F70EA25-F29C-75CD-4B39-0AD9AF34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610" y="227034"/>
            <a:ext cx="966380" cy="96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a:extLst>
              <a:ext uri="{FF2B5EF4-FFF2-40B4-BE49-F238E27FC236}">
                <a16:creationId xmlns:a16="http://schemas.microsoft.com/office/drawing/2014/main" id="{E185E7C3-E446-97F8-A857-3167821315B6}"/>
              </a:ext>
            </a:extLst>
          </p:cNvPr>
          <p:cNvSpPr txBox="1"/>
          <p:nvPr/>
        </p:nvSpPr>
        <p:spPr>
          <a:xfrm>
            <a:off x="10504843" y="6069552"/>
            <a:ext cx="1586673" cy="461665"/>
          </a:xfrm>
          <a:prstGeom prst="rect">
            <a:avLst/>
          </a:prstGeom>
          <a:noFill/>
        </p:spPr>
        <p:txBody>
          <a:bodyPr wrap="square" rtlCol="0">
            <a:spAutoFit/>
          </a:bodyPr>
          <a:lstStyle/>
          <a:p>
            <a:pPr defTabSz="457200">
              <a:spcBef>
                <a:spcPts val="1000"/>
              </a:spcBef>
              <a:spcAft>
                <a:spcPts val="1200"/>
              </a:spcAft>
              <a:buClr>
                <a:srgbClr val="398080"/>
              </a:buClr>
              <a:buSzPct val="80000"/>
              <a:defRPr/>
            </a:pPr>
            <a:r>
              <a:rPr lang="de-DE" sz="1200" dirty="0">
                <a:latin typeface="Raleway"/>
              </a:rPr>
              <a:t>Quelle: </a:t>
            </a:r>
            <a:r>
              <a:rPr lang="de-DE" sz="1200" dirty="0" err="1">
                <a:latin typeface="Raleway"/>
              </a:rPr>
              <a:t>Lochbühler</a:t>
            </a:r>
            <a:r>
              <a:rPr lang="de-DE" sz="1200" dirty="0">
                <a:latin typeface="Raleway"/>
              </a:rPr>
              <a:t> et al., 2024</a:t>
            </a:r>
          </a:p>
        </p:txBody>
      </p:sp>
      <p:graphicFrame>
        <p:nvGraphicFramePr>
          <p:cNvPr id="8" name="Diagramm 7">
            <a:extLst>
              <a:ext uri="{FF2B5EF4-FFF2-40B4-BE49-F238E27FC236}">
                <a16:creationId xmlns:a16="http://schemas.microsoft.com/office/drawing/2014/main" id="{1E5C0086-2556-C4F3-F48C-2C67C56C694C}"/>
              </a:ext>
            </a:extLst>
          </p:cNvPr>
          <p:cNvGraphicFramePr/>
          <p:nvPr>
            <p:extLst>
              <p:ext uri="{D42A27DB-BD31-4B8C-83A1-F6EECF244321}">
                <p14:modId xmlns:p14="http://schemas.microsoft.com/office/powerpoint/2010/main" val="410444457"/>
              </p:ext>
            </p:extLst>
          </p:nvPr>
        </p:nvGraphicFramePr>
        <p:xfrm>
          <a:off x="1303625" y="1698846"/>
          <a:ext cx="7317861" cy="4905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3628871"/>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Breitbild</PresentationFormat>
  <Paragraphs>277</Paragraphs>
  <Slides>47</Slides>
  <Notes>26</Notes>
  <HiddenSlides>1</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47</vt:i4>
      </vt:variant>
    </vt:vector>
  </HeadingPairs>
  <TitlesOfParts>
    <vt:vector size="57" baseType="lpstr">
      <vt:lpstr>Arial</vt:lpstr>
      <vt:lpstr>Calibri</vt:lpstr>
      <vt:lpstr>Calibri Light</vt:lpstr>
      <vt:lpstr>Lucida Handwriting</vt:lpstr>
      <vt:lpstr>Raleway</vt:lpstr>
      <vt:lpstr>Times New Roman</vt:lpstr>
      <vt:lpstr>Verdana</vt:lpstr>
      <vt:lpstr>Wingdings</vt:lpstr>
      <vt:lpstr>Wingdings 3</vt:lpstr>
      <vt:lpstr>Office-Design</vt:lpstr>
      <vt:lpstr>PowerPoint-Präsentation</vt:lpstr>
      <vt:lpstr>PowerPoint-Präsentation</vt:lpstr>
      <vt:lpstr>PowerPoint-Präsentation</vt:lpstr>
      <vt:lpstr>Warum Suchtprävention an (beruflichen) Schulen?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Worum geht es bei MZo?</vt:lpstr>
      <vt:lpstr>PowerPoint-Präsentation</vt:lpstr>
      <vt:lpstr>Worum geht es bei der Intervention?</vt:lpstr>
      <vt:lpstr>PowerPoint-Präsentation</vt:lpstr>
      <vt:lpstr>PowerPoint-Präsentation</vt:lpstr>
      <vt:lpstr>PowerPoint-Präsentation</vt:lpstr>
      <vt:lpstr>PowerPoint-Präsentation</vt:lpstr>
      <vt:lpstr>App-basierte Intervention</vt:lpstr>
      <vt:lpstr>PowerPoint-Präsentation</vt:lpstr>
      <vt:lpstr>Wo und wie kann man MZo einsetzen?</vt:lpstr>
      <vt:lpstr>PowerPoint-Präsentation</vt:lpstr>
      <vt:lpstr>PowerPoint-Präsentation</vt:lpstr>
      <vt:lpstr>PowerPoint-Präsentation</vt:lpstr>
      <vt:lpstr>PowerPoint-Präsentation</vt:lpstr>
      <vt:lpstr>Zur Einführung in Klassengefügen</vt:lpstr>
      <vt:lpstr>  „Unser Raum stellt jetzt eine Deutschlandkarte dar. Bitte stellen Sie sich nach Ihrem Geburtsort auf.“ </vt:lpstr>
      <vt:lpstr>  „Unser Raum stellt jetzt eine Deutschlandkarte dar. Bitte stellen Sie sich nach Ihrem Geburtsort auf.“ </vt:lpstr>
      <vt:lpstr> „Bitte stellen Sie sich nach Geburtsmonat sortiert auf.“</vt:lpstr>
      <vt:lpstr>PowerPoint-Präsentation</vt:lpstr>
      <vt:lpstr>PowerPoint-Präsentation</vt:lpstr>
      <vt:lpstr>Allgemein bin ich mit meinen Gewohnheiten…“</vt:lpstr>
      <vt:lpstr>Fragen zur Reflexion:</vt:lpstr>
      <vt:lpstr>PowerPoint-Präsentation</vt:lpstr>
      <vt:lpstr>PowerPoint-Präsentation</vt:lpstr>
      <vt:lpstr>PowerPoint-Präsentation</vt:lpstr>
      <vt:lpstr>Überleitung App-Download</vt:lpstr>
      <vt:lpstr>PowerPoint-Präsentation</vt:lpstr>
      <vt:lpstr>Zur Einführung in Klassengefügen</vt:lpstr>
      <vt:lpstr>Zur Einführung in Klassengefügen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ga94vim</dc:creator>
  <cp:lastModifiedBy>Friederike Barthels</cp:lastModifiedBy>
  <cp:revision>179</cp:revision>
  <cp:lastPrinted>2024-09-16T13:03:26Z</cp:lastPrinted>
  <dcterms:created xsi:type="dcterms:W3CDTF">2020-09-22T08:44:53Z</dcterms:created>
  <dcterms:modified xsi:type="dcterms:W3CDTF">2025-02-21T14:08:27Z</dcterms:modified>
</cp:coreProperties>
</file>